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256" r:id="rId3"/>
    <p:sldId id="270" r:id="rId4"/>
    <p:sldId id="321" r:id="rId5"/>
    <p:sldId id="322" r:id="rId6"/>
    <p:sldId id="323" r:id="rId7"/>
    <p:sldId id="261" r:id="rId8"/>
    <p:sldId id="324" r:id="rId9"/>
    <p:sldId id="325" r:id="rId10"/>
    <p:sldId id="328" r:id="rId11"/>
    <p:sldId id="318" r:id="rId12"/>
    <p:sldId id="327" r:id="rId13"/>
    <p:sldId id="277" r:id="rId1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72829"/>
    <a:srgbClr val="212D36"/>
    <a:srgbClr val="1E282F"/>
    <a:srgbClr val="3D586F"/>
    <a:srgbClr val="00798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>
        <p:scale>
          <a:sx n="100" d="100"/>
          <a:sy n="100" d="100"/>
        </p:scale>
        <p:origin x="990" y="4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1" d="100"/>
        <a:sy n="81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9" Type="http://schemas.openxmlformats.org/officeDocument/2006/relationships/tableStyles" Target="tableStyles.xml"/><Relationship Id="rId18" Type="http://schemas.openxmlformats.org/officeDocument/2006/relationships/viewProps" Target="viewProps.xml"/><Relationship Id="rId17" Type="http://schemas.openxmlformats.org/officeDocument/2006/relationships/presProps" Target="presProps.xml"/><Relationship Id="rId16" Type="http://schemas.openxmlformats.org/officeDocument/2006/relationships/handoutMaster" Target="handoutMasters/handoutMaster1.xml"/><Relationship Id="rId15" Type="http://schemas.openxmlformats.org/officeDocument/2006/relationships/notesMaster" Target="notesMasters/notesMaster1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a typeface="Calibri" panose="020F050202020403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ea typeface="Calibri" panose="020F0502020204030204" pitchFamily="34" charset="0"/>
              </a:defRPr>
            </a:lvl1pPr>
          </a:lstStyle>
          <a:p>
            <a:fld id="{83272436-A476-4566-9746-CAD15B22B6E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a typeface="Calibri" panose="020F050202020403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ea typeface="Calibri" panose="020F0502020204030204" pitchFamily="34" charset="0"/>
              </a:defRPr>
            </a:lvl1pPr>
          </a:lstStyle>
          <a:p>
            <a:fld id="{C43E5BC3-BC91-469C-BBD6-4A0564D65732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Calibri" panose="020F0502020204030204" pitchFamily="34" charset="0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Calibri" panose="020F0502020204030204" pitchFamily="34" charset="0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Calibri" panose="020F0502020204030204" pitchFamily="34" charset="0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Calibri" panose="020F0502020204030204" pitchFamily="34" charset="0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Calibri" panose="020F0502020204030204" pitchFamily="34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8E2386-AA42-4B56-9116-7F0EA51F731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96219-CA4D-439E-9969-18D03770CD9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8E2386-AA42-4B56-9116-7F0EA51F731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96219-CA4D-439E-9969-18D03770CD9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8E2386-AA42-4B56-9116-7F0EA51F731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96219-CA4D-439E-9969-18D03770CD9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8E2386-AA42-4B56-9116-7F0EA51F731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96219-CA4D-439E-9969-18D03770CD9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8E2386-AA42-4B56-9116-7F0EA51F731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96219-CA4D-439E-9969-18D03770CD9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8E2386-AA42-4B56-9116-7F0EA51F731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96219-CA4D-439E-9969-18D03770CD9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8E2386-AA42-4B56-9116-7F0EA51F7311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96219-CA4D-439E-9969-18D03770CD9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8E2386-AA42-4B56-9116-7F0EA51F731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96219-CA4D-439E-9969-18D03770CD9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8E2386-AA42-4B56-9116-7F0EA51F7311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96219-CA4D-439E-9969-18D03770CD9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8E2386-AA42-4B56-9116-7F0EA51F731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96219-CA4D-439E-9969-18D03770CD9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8E2386-AA42-4B56-9116-7F0EA51F731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96219-CA4D-439E-9969-18D03770CD9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a typeface="Calibri" panose="020F0502020204030204" pitchFamily="34" charset="0"/>
              </a:defRPr>
            </a:lvl1pPr>
          </a:lstStyle>
          <a:p>
            <a:fld id="{5D8E2386-AA42-4B56-9116-7F0EA51F731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a typeface="Calibri" panose="020F050202020403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a typeface="Calibri" panose="020F0502020204030204" pitchFamily="34" charset="0"/>
              </a:defRPr>
            </a:lvl1pPr>
          </a:lstStyle>
          <a:p>
            <a:fld id="{1C096219-CA4D-439E-9969-18D03770CD97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Calibri" panose="020F0502020204030204" pitchFamily="34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Calibri" panose="020F0502020204030204" pitchFamily="34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Calibri" panose="020F0502020204030204" pitchFamily="34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Calibri" panose="020F0502020204030204" pitchFamily="34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Calibri" panose="020F0502020204030204" pitchFamily="34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Calibri" panose="020F0502020204030204" pitchFamily="34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6.xml"/><Relationship Id="rId4" Type="http://schemas.openxmlformats.org/officeDocument/2006/relationships/hyperlink" Target="https://colab.research.google.com/drive/1s9hDS75g1ObUSpHNC1wNOoWOt0qY66xv?usp=sharing" TargetMode="External"/><Relationship Id="rId3" Type="http://schemas.openxmlformats.org/officeDocument/2006/relationships/hyperlink" Target="https://colab.research.google.com/drive/1PpcD496Wovp6CFDXnn-LzmsyPxLyISG-?usp=sharing" TargetMode="External"/><Relationship Id="rId2" Type="http://schemas.openxmlformats.org/officeDocument/2006/relationships/hyperlink" Target="https://colab.research.google.com/drive/1cS_Ghotzz5DcffkTCwsroBQhDn-hVRa2?usp=sharing" TargetMode="External"/><Relationship Id="rId1" Type="http://schemas.openxmlformats.org/officeDocument/2006/relationships/image" Target="../media/image2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2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.png"/><Relationship Id="rId2" Type="http://schemas.openxmlformats.org/officeDocument/2006/relationships/tags" Target="../tags/tag2.xml"/><Relationship Id="rId1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5.jpeg"/><Relationship Id="rId3" Type="http://schemas.openxmlformats.org/officeDocument/2006/relationships/image" Target="../media/image4.png"/><Relationship Id="rId2" Type="http://schemas.openxmlformats.org/officeDocument/2006/relationships/tags" Target="../tags/tag3.xml"/><Relationship Id="rId1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jpeg"/><Relationship Id="rId3" Type="http://schemas.openxmlformats.org/officeDocument/2006/relationships/image" Target="../media/image6.png"/><Relationship Id="rId2" Type="http://schemas.openxmlformats.org/officeDocument/2006/relationships/tags" Target="../tags/tag4.xml"/><Relationship Id="rId1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0.jpeg"/><Relationship Id="rId3" Type="http://schemas.openxmlformats.org/officeDocument/2006/relationships/image" Target="../media/image9.jpeg"/><Relationship Id="rId2" Type="http://schemas.openxmlformats.org/officeDocument/2006/relationships/tags" Target="../tags/tag5.xml"/><Relationship Id="rId1" Type="http://schemas.openxmlformats.org/officeDocument/2006/relationships/image" Target="../media/image2.jpe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3.png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2.jpeg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3" Type="http://schemas.openxmlformats.org/officeDocument/2006/relationships/image" Target="../media/image14.png"/><Relationship Id="rId2" Type="http://schemas.openxmlformats.org/officeDocument/2006/relationships/tags" Target="../tags/tag6.xml"/><Relationship Id="rId1" Type="http://schemas.openxmlformats.org/officeDocument/2006/relationships/image" Target="../media/image2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7.png"/><Relationship Id="rId2" Type="http://schemas.openxmlformats.org/officeDocument/2006/relationships/tags" Target="../tags/tag7.xml"/><Relationship Id="rId1" Type="http://schemas.openxmlformats.org/officeDocument/2006/relationships/image" Target="../media/image2.jpeg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4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image" Target="../media/image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D:\AI Club\pexels-alex-knight-2599244.jpgpexels-alex-knight-2599244"/>
          <p:cNvPicPr>
            <a:picLocks noChangeAspect="1"/>
          </p:cNvPicPr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-635" y="-388620"/>
            <a:ext cx="12248515" cy="724662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2958353" y="2877672"/>
            <a:ext cx="6360460" cy="219187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Calibri" panose="020F0502020204030204" pitchFamily="34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801775" y="2749393"/>
            <a:ext cx="6674225" cy="2448000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Calibri" panose="020F050202020403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156013" y="2195788"/>
            <a:ext cx="1425389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500" dirty="0" smtClean="0">
                <a:latin typeface="Calibri" panose="020F0502020204030204" pitchFamily="34" charset="0"/>
                <a:ea typeface="Calibri" panose="020F0502020204030204" pitchFamily="34" charset="0"/>
              </a:rPr>
              <a:t>“</a:t>
            </a:r>
            <a:endParaRPr lang="zh-CN" altLang="en-US" sz="11500" dirty="0"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157855" y="3091180"/>
            <a:ext cx="5961380" cy="1137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3200" b="1" smtClean="0">
                <a:latin typeface="Calibri" panose="020F0502020204030204" pitchFamily="34" charset="0"/>
                <a:ea typeface="Calibri" panose="020F0502020204030204" pitchFamily="34" charset="0"/>
              </a:rPr>
              <a:t>Overview &amp; Comparative</a:t>
            </a:r>
            <a:r>
              <a:rPr lang="en-US" altLang="zh-CN" sz="3200" b="1" smtClean="0"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zh-CN" altLang="en-US" sz="3200" b="1" smtClean="0">
                <a:latin typeface="Calibri" panose="020F0502020204030204" pitchFamily="34" charset="0"/>
                <a:ea typeface="Calibri" panose="020F0502020204030204" pitchFamily="34" charset="0"/>
              </a:rPr>
              <a:t>study of</a:t>
            </a:r>
            <a:endParaRPr lang="zh-CN" altLang="en-US" sz="3200" b="1" smtClean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algn="l"/>
            <a:r>
              <a:rPr lang="en-US" altLang="zh-CN" sz="3200" b="1" smtClean="0">
                <a:latin typeface="Calibri" panose="020F0502020204030204" pitchFamily="34" charset="0"/>
                <a:ea typeface="Calibri" panose="020F0502020204030204" pitchFamily="34" charset="0"/>
              </a:rPr>
              <a:t>      </a:t>
            </a:r>
            <a:r>
              <a:rPr lang="zh-CN" altLang="en-US" sz="3200" b="1" smtClean="0">
                <a:latin typeface="Calibri" panose="020F0502020204030204" pitchFamily="34" charset="0"/>
                <a:ea typeface="Calibri" panose="020F0502020204030204" pitchFamily="34" charset="0"/>
              </a:rPr>
              <a:t>Object Detection Algorithms</a:t>
            </a:r>
            <a:r>
              <a:rPr lang="zh-CN" altLang="en-US" sz="3600" b="1" smtClean="0">
                <a:latin typeface="Calibri" panose="020F0502020204030204" pitchFamily="34" charset="0"/>
                <a:ea typeface="Calibri" panose="020F0502020204030204" pitchFamily="34" charset="0"/>
              </a:rPr>
              <a:t>    </a:t>
            </a:r>
            <a:endParaRPr lang="zh-CN" altLang="en-US" sz="3600" b="1" smtClean="0"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655424" y="4585447"/>
            <a:ext cx="1383874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500" dirty="0" smtClean="0">
                <a:latin typeface="Calibri" panose="020F0502020204030204" pitchFamily="34" charset="0"/>
                <a:ea typeface="Calibri" panose="020F0502020204030204" pitchFamily="34" charset="0"/>
              </a:rPr>
              <a:t>”</a:t>
            </a:r>
            <a:endParaRPr lang="zh-CN" altLang="en-US" sz="11500" dirty="0"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663190" y="4309745"/>
            <a:ext cx="69507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Calibri" panose="020F0502020204030204" pitchFamily="34" charset="0"/>
                <a:ea typeface="Calibri" panose="020F0502020204030204" pitchFamily="34" charset="0"/>
              </a:rPr>
              <a:t>NTCC Project</a:t>
            </a:r>
            <a:endParaRPr lang="en-US" sz="2400" dirty="0" smtClean="0"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 25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850"/>
          <a:stretch>
            <a:fillRect/>
          </a:stretch>
        </p:blipFill>
        <p:spPr>
          <a:xfrm>
            <a:off x="-6985" y="-102235"/>
            <a:ext cx="12284710" cy="7050405"/>
          </a:xfrm>
          <a:prstGeom prst="rect">
            <a:avLst/>
          </a:prstGeom>
        </p:spPr>
      </p:pic>
      <p:grpSp>
        <p:nvGrpSpPr>
          <p:cNvPr id="34" name="组合 33"/>
          <p:cNvGrpSpPr/>
          <p:nvPr/>
        </p:nvGrpSpPr>
        <p:grpSpPr>
          <a:xfrm>
            <a:off x="-23495" y="-132715"/>
            <a:ext cx="12301220" cy="7086600"/>
            <a:chOff x="0" y="0"/>
            <a:chExt cx="12215803" cy="7086600"/>
          </a:xfrm>
        </p:grpSpPr>
        <p:sp>
          <p:nvSpPr>
            <p:cNvPr id="27" name="矩形 26"/>
            <p:cNvSpPr/>
            <p:nvPr/>
          </p:nvSpPr>
          <p:spPr>
            <a:xfrm>
              <a:off x="1237129" y="0"/>
              <a:ext cx="9704296" cy="7086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Calibri" panose="020F0502020204030204" pitchFamily="34" charset="0"/>
              </a:endParaRPr>
            </a:p>
          </p:txBody>
        </p:sp>
        <p:sp>
          <p:nvSpPr>
            <p:cNvPr id="28" name="直角三角形 27"/>
            <p:cNvSpPr/>
            <p:nvPr/>
          </p:nvSpPr>
          <p:spPr>
            <a:xfrm flipH="1">
              <a:off x="0" y="36246"/>
              <a:ext cx="1250576" cy="1093307"/>
            </a:xfrm>
            <a:prstGeom prst="rt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Calibri" panose="020F0502020204030204" pitchFamily="34" charset="0"/>
              </a:endParaRPr>
            </a:p>
          </p:txBody>
        </p:sp>
        <p:sp>
          <p:nvSpPr>
            <p:cNvPr id="29" name="直角三角形 28"/>
            <p:cNvSpPr/>
            <p:nvPr/>
          </p:nvSpPr>
          <p:spPr>
            <a:xfrm>
              <a:off x="10941424" y="36013"/>
              <a:ext cx="1250576" cy="1093307"/>
            </a:xfrm>
            <a:prstGeom prst="rt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Calibri" panose="020F0502020204030204" pitchFamily="34" charset="0"/>
              </a:endParaRPr>
            </a:p>
          </p:txBody>
        </p:sp>
        <p:sp>
          <p:nvSpPr>
            <p:cNvPr id="30" name="直角三角形 29"/>
            <p:cNvSpPr/>
            <p:nvPr/>
          </p:nvSpPr>
          <p:spPr>
            <a:xfrm flipH="1" flipV="1">
              <a:off x="1067" y="5987081"/>
              <a:ext cx="1250576" cy="1093307"/>
            </a:xfrm>
            <a:prstGeom prst="rt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Calibri" panose="020F0502020204030204" pitchFamily="34" charset="0"/>
              </a:endParaRPr>
            </a:p>
          </p:txBody>
        </p:sp>
        <p:sp>
          <p:nvSpPr>
            <p:cNvPr id="31" name="直角三角形 30"/>
            <p:cNvSpPr/>
            <p:nvPr/>
          </p:nvSpPr>
          <p:spPr>
            <a:xfrm flipV="1">
              <a:off x="10941424" y="5971211"/>
              <a:ext cx="1250576" cy="1093307"/>
            </a:xfrm>
            <a:prstGeom prst="rt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Calibri" panose="020F0502020204030204" pitchFamily="34" charset="0"/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0" y="1122335"/>
              <a:ext cx="1371600" cy="48647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Calibri" panose="020F0502020204030204" pitchFamily="34" charset="0"/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10844203" y="1129553"/>
              <a:ext cx="1371600" cy="48647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Calibri" panose="020F0502020204030204" pitchFamily="34" charset="0"/>
              </a:endParaRPr>
            </a:p>
          </p:txBody>
        </p:sp>
      </p:grpSp>
      <p:graphicFrame>
        <p:nvGraphicFramePr>
          <p:cNvPr id="2" name="Content Placeholder 1"/>
          <p:cNvGraphicFramePr/>
          <p:nvPr>
            <p:ph idx="1"/>
          </p:nvPr>
        </p:nvGraphicFramePr>
        <p:xfrm>
          <a:off x="1348105" y="2225675"/>
          <a:ext cx="9271000" cy="42011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66290"/>
                <a:gridCol w="2922270"/>
                <a:gridCol w="2155190"/>
                <a:gridCol w="2127250"/>
              </a:tblGrid>
              <a:tr h="462280">
                <a:tc>
                  <a:txBody>
                    <a:bodyPr/>
                    <a:p>
                      <a:pPr indent="0">
                        <a:buNone/>
                      </a:pPr>
                      <a:endParaRPr lang="en-US" sz="1400" b="0">
                        <a:solidFill>
                          <a:srgbClr val="333333"/>
                        </a:solidFill>
                        <a:latin typeface="Nirmala UI" panose="020B0502040204020203" charset="0"/>
                        <a:ea typeface="Nirmala UI" panose="020B0502040204020203" charset="0"/>
                        <a:cs typeface="Nirmala UI" panose="020B0502040204020203" charset="0"/>
                      </a:endParaRPr>
                    </a:p>
                  </a:txBody>
                  <a:tcPr marL="68580" marR="68580" marT="0" marB="0" vert="horz" anchor="t" anchorCtr="0">
                    <a:lnL w="1905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7F7F7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666666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8D8D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endParaRPr lang="en-US" sz="1400" b="1">
                        <a:solidFill>
                          <a:srgbClr val="131417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indent="0" algn="ctr">
                        <a:buNone/>
                      </a:pPr>
                      <a:r>
                        <a:rPr lang="en-US" sz="1400" b="1">
                          <a:solidFill>
                            <a:srgbClr val="131417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Faster R-CNN</a:t>
                      </a:r>
                      <a:endParaRPr lang="en-US" sz="1400" b="1">
                        <a:solidFill>
                          <a:srgbClr val="131417"/>
                        </a:solidFill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vert="horz" anchor="t" anchorCtr="0">
                    <a:lnL w="19050" cap="flat" cmpd="sng">
                      <a:solidFill>
                        <a:srgbClr val="7F7F7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666666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8D8D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endParaRPr lang="en-US" sz="1400" b="1">
                        <a:latin typeface="Nirmala UI" panose="020B0502040204020203" charset="0"/>
                        <a:cs typeface="Nirmala UI" panose="020B0502040204020203" charset="0"/>
                      </a:endParaRPr>
                    </a:p>
                    <a:p>
                      <a:pPr indent="0" algn="ctr">
                        <a:buNone/>
                      </a:pPr>
                      <a:r>
                        <a:rPr lang="en-US" sz="1400" b="1">
                          <a:latin typeface="Nirmala UI" panose="020B0502040204020203" charset="0"/>
                          <a:cs typeface="Nirmala UI" panose="020B0502040204020203" charset="0"/>
                        </a:rPr>
                        <a:t>YOLO</a:t>
                      </a:r>
                      <a:endParaRPr lang="en-US" sz="1400" b="1">
                        <a:latin typeface="Nirmala UI" panose="020B0502040204020203" charset="0"/>
                        <a:ea typeface="Nirmala UI" panose="020B0502040204020203" charset="0"/>
                        <a:cs typeface="Nirmala UI" panose="020B0502040204020203" charset="0"/>
                      </a:endParaRPr>
                    </a:p>
                  </a:txBody>
                  <a:tcPr marL="68580" marR="68580" marT="0" marB="0" vert="horz" anchor="t" anchorCtr="0">
                    <a:lnL w="1905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666666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8D8D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endParaRPr lang="en-US" sz="1400" b="1">
                        <a:latin typeface="Nirmala UI" panose="020B0502040204020203" charset="0"/>
                        <a:cs typeface="Nirmala UI" panose="020B0502040204020203" charset="0"/>
                      </a:endParaRPr>
                    </a:p>
                    <a:p>
                      <a:pPr indent="0" algn="ctr">
                        <a:buNone/>
                      </a:pPr>
                      <a:r>
                        <a:rPr lang="en-US" sz="1400" b="1">
                          <a:latin typeface="Nirmala UI" panose="020B0502040204020203" charset="0"/>
                          <a:cs typeface="Nirmala UI" panose="020B0502040204020203" charset="0"/>
                        </a:rPr>
                        <a:t>SSD</a:t>
                      </a:r>
                      <a:endParaRPr lang="en-US" sz="1400" b="1">
                        <a:latin typeface="Nirmala UI" panose="020B0502040204020203" charset="0"/>
                        <a:ea typeface="Nirmala UI" panose="020B0502040204020203" charset="0"/>
                        <a:cs typeface="Nirmala UI" panose="020B0502040204020203" charset="0"/>
                      </a:endParaRPr>
                    </a:p>
                  </a:txBody>
                  <a:tcPr marL="68580" marR="68580" marT="0" marB="0" vert="horz" anchor="t" anchorCtr="0">
                    <a:lnL w="1905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666666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8D8D8"/>
                    </a:solidFill>
                  </a:tcPr>
                </a:tc>
              </a:tr>
              <a:tr h="853440">
                <a:tc>
                  <a:txBody>
                    <a:bodyPr/>
                    <a:p>
                      <a:pPr indent="0">
                        <a:buNone/>
                      </a:pPr>
                      <a:endParaRPr lang="en-US" sz="1400" b="1">
                        <a:solidFill>
                          <a:srgbClr val="333333"/>
                        </a:solidFill>
                        <a:latin typeface="Nirmala UI" panose="020B0502040204020203" charset="0"/>
                        <a:cs typeface="Nirmala UI" panose="020B0502040204020203" charset="0"/>
                      </a:endParaRPr>
                    </a:p>
                    <a:p>
                      <a:pPr indent="0">
                        <a:buNone/>
                      </a:pPr>
                      <a:r>
                        <a:rPr lang="en-US" sz="1400" b="1">
                          <a:solidFill>
                            <a:srgbClr val="333333"/>
                          </a:solidFill>
                          <a:latin typeface="Nirmala UI" panose="020B0502040204020203" charset="0"/>
                          <a:cs typeface="Nirmala UI" panose="020B0502040204020203" charset="0"/>
                        </a:rPr>
                        <a:t>Box Loss</a:t>
                      </a:r>
                      <a:endParaRPr lang="en-US" sz="1400" b="1">
                        <a:solidFill>
                          <a:srgbClr val="333333"/>
                        </a:solidFill>
                        <a:latin typeface="Nirmala UI" panose="020B0502040204020203" charset="0"/>
                        <a:ea typeface="Nirmala UI" panose="020B0502040204020203" charset="0"/>
                        <a:cs typeface="Nirmala UI" panose="020B0502040204020203" charset="0"/>
                      </a:endParaRPr>
                    </a:p>
                  </a:txBody>
                  <a:tcPr marL="68580" marR="68580" marT="0" marB="0" vert="horz" anchor="t" anchorCtr="0">
                    <a:lnL w="1905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7F7F7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666666"/>
                      </a:solidFill>
                      <a:prstDash val="solid"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8D8D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endParaRPr lang="en-US" sz="1400" b="0">
                        <a:solidFill>
                          <a:srgbClr val="000000"/>
                        </a:solidFill>
                        <a:latin typeface="Nirmala UI" panose="020B0502040204020203" charset="0"/>
                        <a:cs typeface="Nirmala UI" panose="020B0502040204020203" charset="0"/>
                      </a:endParaRPr>
                    </a:p>
                    <a:p>
                      <a:pPr indent="0" algn="ctr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Nirmala UI" panose="020B0502040204020203" charset="0"/>
                          <a:cs typeface="Nirmala UI" panose="020B0502040204020203" charset="0"/>
                        </a:rPr>
                        <a:t> Train :- 0.1186 (localization loss)</a:t>
                      </a:r>
                      <a:endParaRPr lang="en-US" sz="1400" b="0">
                        <a:solidFill>
                          <a:srgbClr val="000000"/>
                        </a:solidFill>
                        <a:latin typeface="Nirmala UI" panose="020B0502040204020203" charset="0"/>
                        <a:cs typeface="Nirmala UI" panose="020B0502040204020203" charset="0"/>
                      </a:endParaRPr>
                    </a:p>
                    <a:p>
                      <a:pPr indent="0" algn="ctr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Nirmala UI" panose="020B0502040204020203" charset="0"/>
                          <a:cs typeface="Nirmala UI" panose="020B0502040204020203" charset="0"/>
                        </a:rPr>
                        <a:t>Test:- NA</a:t>
                      </a:r>
                      <a:endParaRPr lang="en-US" sz="1400" b="0">
                        <a:solidFill>
                          <a:srgbClr val="000000"/>
                        </a:solidFill>
                        <a:latin typeface="Nirmala UI" panose="020B0502040204020203" charset="0"/>
                        <a:ea typeface="Nirmala UI" panose="020B0502040204020203" charset="0"/>
                        <a:cs typeface="Nirmala UI" panose="020B0502040204020203" charset="0"/>
                      </a:endParaRPr>
                    </a:p>
                  </a:txBody>
                  <a:tcPr marL="68580" marR="68580" marT="0" marB="0" vert="horz" anchor="t" anchorCtr="0">
                    <a:lnL w="19050" cap="flat" cmpd="sng">
                      <a:solidFill>
                        <a:srgbClr val="7F7F7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666666"/>
                      </a:solidFill>
                      <a:prstDash val="solid"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endParaRPr lang="en-US" sz="1400" b="0">
                        <a:solidFill>
                          <a:srgbClr val="000000"/>
                        </a:solidFill>
                        <a:latin typeface="Nirmala UI" panose="020B0502040204020203" charset="0"/>
                        <a:cs typeface="Nirmala UI" panose="020B0502040204020203" charset="0"/>
                      </a:endParaRPr>
                    </a:p>
                    <a:p>
                      <a:pPr indent="0" algn="ctr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Nirmala UI" panose="020B0502040204020203" charset="0"/>
                          <a:cs typeface="Nirmala UI" panose="020B0502040204020203" charset="0"/>
                        </a:rPr>
                        <a:t> Train:- 0.028</a:t>
                      </a:r>
                      <a:endParaRPr lang="en-US" sz="1400" b="0">
                        <a:solidFill>
                          <a:srgbClr val="000000"/>
                        </a:solidFill>
                        <a:latin typeface="Nirmala UI" panose="020B0502040204020203" charset="0"/>
                        <a:cs typeface="Nirmala UI" panose="020B0502040204020203" charset="0"/>
                      </a:endParaRPr>
                    </a:p>
                    <a:p>
                      <a:pPr indent="0" algn="ctr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Nirmala UI" panose="020B0502040204020203" charset="0"/>
                          <a:cs typeface="Nirmala UI" panose="020B0502040204020203" charset="0"/>
                        </a:rPr>
                        <a:t>Test:- 0.021</a:t>
                      </a:r>
                      <a:endParaRPr lang="en-US" sz="1400" b="0">
                        <a:solidFill>
                          <a:srgbClr val="000000"/>
                        </a:solidFill>
                        <a:latin typeface="Nirmala UI" panose="020B0502040204020203" charset="0"/>
                        <a:ea typeface="Nirmala UI" panose="020B0502040204020203" charset="0"/>
                        <a:cs typeface="Nirmala UI" panose="020B0502040204020203" charset="0"/>
                      </a:endParaRPr>
                    </a:p>
                  </a:txBody>
                  <a:tcPr marL="68580" marR="68580" marT="0" marB="0" vert="horz" anchor="t" anchorCtr="0">
                    <a:lnL w="1905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666666"/>
                      </a:solidFill>
                      <a:prstDash val="solid"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endParaRPr lang="en-US" sz="1400" b="0">
                        <a:solidFill>
                          <a:srgbClr val="333333"/>
                        </a:solidFill>
                        <a:latin typeface="Nirmala UI" panose="020B0502040204020203" charset="0"/>
                        <a:cs typeface="Nirmala UI" panose="020B0502040204020203" charset="0"/>
                      </a:endParaRPr>
                    </a:p>
                    <a:p>
                      <a:pPr indent="0" algn="ctr">
                        <a:buNone/>
                      </a:pPr>
                      <a:r>
                        <a:rPr lang="en-US" sz="1400" b="0">
                          <a:solidFill>
                            <a:srgbClr val="333333"/>
                          </a:solidFill>
                          <a:latin typeface="Nirmala UI" panose="020B0502040204020203" charset="0"/>
                          <a:cs typeface="Nirmala UI" panose="020B0502040204020203" charset="0"/>
                        </a:rPr>
                        <a:t>Train:- 0.09</a:t>
                      </a:r>
                      <a:endParaRPr lang="en-US" sz="1400" b="0">
                        <a:solidFill>
                          <a:srgbClr val="333333"/>
                        </a:solidFill>
                        <a:latin typeface="Nirmala UI" panose="020B0502040204020203" charset="0"/>
                        <a:cs typeface="Nirmala UI" panose="020B0502040204020203" charset="0"/>
                      </a:endParaRPr>
                    </a:p>
                    <a:p>
                      <a:pPr indent="0" algn="ctr">
                        <a:buNone/>
                      </a:pPr>
                      <a:r>
                        <a:rPr lang="en-US" sz="1400" b="0">
                          <a:solidFill>
                            <a:srgbClr val="333333"/>
                          </a:solidFill>
                          <a:latin typeface="Nirmala UI" panose="020B0502040204020203" charset="0"/>
                          <a:cs typeface="Nirmala UI" panose="020B0502040204020203" charset="0"/>
                        </a:rPr>
                        <a:t>Test:- 0.11</a:t>
                      </a:r>
                      <a:endParaRPr lang="en-US" sz="1400" b="0">
                        <a:solidFill>
                          <a:srgbClr val="333333"/>
                        </a:solidFill>
                        <a:latin typeface="Nirmala UI" panose="020B0502040204020203" charset="0"/>
                        <a:ea typeface="Nirmala UI" panose="020B0502040204020203" charset="0"/>
                        <a:cs typeface="Nirmala UI" panose="020B0502040204020203" charset="0"/>
                      </a:endParaRPr>
                    </a:p>
                  </a:txBody>
                  <a:tcPr marL="68580" marR="68580" marT="0" marB="0" vert="horz" anchor="t" anchorCtr="0">
                    <a:lnL w="1905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666666"/>
                      </a:solidFill>
                      <a:prstDash val="solid"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85344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400" b="1">
                          <a:solidFill>
                            <a:srgbClr val="333333"/>
                          </a:solidFill>
                          <a:latin typeface="Nirmala UI" panose="020B0502040204020203" charset="0"/>
                          <a:cs typeface="Nirmala UI" panose="020B0502040204020203" charset="0"/>
                        </a:rPr>
                        <a:t> </a:t>
                      </a:r>
                      <a:endParaRPr lang="en-US" sz="1400" b="1">
                        <a:solidFill>
                          <a:srgbClr val="333333"/>
                        </a:solidFill>
                        <a:latin typeface="Nirmala UI" panose="020B0502040204020203" charset="0"/>
                        <a:cs typeface="Nirmala UI" panose="020B0502040204020203" charset="0"/>
                      </a:endParaRPr>
                    </a:p>
                    <a:p>
                      <a:pPr indent="0">
                        <a:buNone/>
                      </a:pPr>
                      <a:r>
                        <a:rPr lang="en-US" sz="1400" b="1">
                          <a:solidFill>
                            <a:srgbClr val="333333"/>
                          </a:solidFill>
                          <a:latin typeface="Nirmala UI" panose="020B0502040204020203" charset="0"/>
                          <a:cs typeface="Nirmala UI" panose="020B0502040204020203" charset="0"/>
                        </a:rPr>
                        <a:t>Classification Loss</a:t>
                      </a:r>
                      <a:endParaRPr lang="en-US" sz="1400" b="1">
                        <a:solidFill>
                          <a:srgbClr val="333333"/>
                        </a:solidFill>
                        <a:latin typeface="Nirmala UI" panose="020B0502040204020203" charset="0"/>
                        <a:ea typeface="Nirmala UI" panose="020B0502040204020203" charset="0"/>
                        <a:cs typeface="Nirmala UI" panose="020B0502040204020203" charset="0"/>
                      </a:endParaRPr>
                    </a:p>
                  </a:txBody>
                  <a:tcPr marL="68580" marR="68580" marT="0" marB="0" vert="horz" anchor="t" anchorCtr="0">
                    <a:lnL w="1905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7F7F7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8D8D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endParaRPr lang="en-US" sz="1400" b="0">
                        <a:solidFill>
                          <a:srgbClr val="000000"/>
                        </a:solidFill>
                        <a:latin typeface="Nirmala UI" panose="020B0502040204020203" charset="0"/>
                        <a:cs typeface="Nirmala UI" panose="020B0502040204020203" charset="0"/>
                      </a:endParaRPr>
                    </a:p>
                    <a:p>
                      <a:pPr indent="0" algn="ctr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Nirmala UI" panose="020B0502040204020203" charset="0"/>
                          <a:cs typeface="Nirmala UI" panose="020B0502040204020203" charset="0"/>
                        </a:rPr>
                        <a:t> Train:-0.10</a:t>
                      </a:r>
                      <a:endParaRPr lang="en-US" sz="1400" b="0">
                        <a:solidFill>
                          <a:srgbClr val="000000"/>
                        </a:solidFill>
                        <a:latin typeface="Nirmala UI" panose="020B0502040204020203" charset="0"/>
                        <a:cs typeface="Nirmala UI" panose="020B0502040204020203" charset="0"/>
                      </a:endParaRPr>
                    </a:p>
                    <a:p>
                      <a:pPr indent="0" algn="ctr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Nirmala UI" panose="020B0502040204020203" charset="0"/>
                          <a:cs typeface="Nirmala UI" panose="020B0502040204020203" charset="0"/>
                        </a:rPr>
                        <a:t>Test:- 0.11</a:t>
                      </a:r>
                      <a:endParaRPr lang="en-US" sz="1400" b="0">
                        <a:solidFill>
                          <a:srgbClr val="000000"/>
                        </a:solidFill>
                        <a:latin typeface="Nirmala UI" panose="020B0502040204020203" charset="0"/>
                        <a:ea typeface="Nirmala UI" panose="020B0502040204020203" charset="0"/>
                        <a:cs typeface="Nirmala UI" panose="020B0502040204020203" charset="0"/>
                      </a:endParaRPr>
                    </a:p>
                  </a:txBody>
                  <a:tcPr marL="68580" marR="68580" marT="0" marB="0" vert="horz" anchor="t" anchorCtr="0">
                    <a:lnL w="19050" cap="flat" cmpd="sng">
                      <a:solidFill>
                        <a:srgbClr val="7F7F7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endParaRPr lang="en-US" sz="1400" b="0">
                        <a:solidFill>
                          <a:srgbClr val="000000"/>
                        </a:solidFill>
                        <a:latin typeface="Nirmala UI" panose="020B0502040204020203" charset="0"/>
                        <a:cs typeface="Nirmala UI" panose="020B0502040204020203" charset="0"/>
                      </a:endParaRPr>
                    </a:p>
                    <a:p>
                      <a:pPr indent="0" algn="ctr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Nirmala UI" panose="020B0502040204020203" charset="0"/>
                          <a:cs typeface="Nirmala UI" panose="020B0502040204020203" charset="0"/>
                        </a:rPr>
                        <a:t>Train:- 0.015</a:t>
                      </a:r>
                      <a:endParaRPr lang="en-US" sz="1400" b="0">
                        <a:solidFill>
                          <a:srgbClr val="000000"/>
                        </a:solidFill>
                        <a:latin typeface="Nirmala UI" panose="020B0502040204020203" charset="0"/>
                        <a:cs typeface="Nirmala UI" panose="020B0502040204020203" charset="0"/>
                      </a:endParaRPr>
                    </a:p>
                    <a:p>
                      <a:pPr indent="0" algn="ctr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Nirmala UI" panose="020B0502040204020203" charset="0"/>
                          <a:cs typeface="Nirmala UI" panose="020B0502040204020203" charset="0"/>
                        </a:rPr>
                        <a:t>Test:- </a:t>
                      </a:r>
                      <a:r>
                        <a:rPr lang="en-US" sz="1400" b="0">
                          <a:solidFill>
                            <a:srgbClr val="333333"/>
                          </a:solidFill>
                          <a:latin typeface="Nirmala UI" panose="020B0502040204020203" charset="0"/>
                          <a:cs typeface="Nirmala UI" panose="020B0502040204020203" charset="0"/>
                        </a:rPr>
                        <a:t>Test: 9.17 x 10</a:t>
                      </a:r>
                      <a:r>
                        <a:rPr lang="en-US" sz="1400" b="0" baseline="30000">
                          <a:solidFill>
                            <a:srgbClr val="333333"/>
                          </a:solidFill>
                          <a:latin typeface="Nirmala UI" panose="020B0502040204020203" charset="0"/>
                          <a:cs typeface="Nirmala UI" panose="020B0502040204020203" charset="0"/>
                        </a:rPr>
                        <a:t>-3</a:t>
                      </a:r>
                      <a:endParaRPr lang="en-US" sz="1400" b="0" baseline="30000">
                        <a:solidFill>
                          <a:srgbClr val="333333"/>
                        </a:solidFill>
                        <a:latin typeface="Nirmala UI" panose="020B0502040204020203" charset="0"/>
                        <a:ea typeface="Nirmala UI" panose="020B0502040204020203" charset="0"/>
                        <a:cs typeface="Nirmala UI" panose="020B0502040204020203" charset="0"/>
                      </a:endParaRPr>
                    </a:p>
                  </a:txBody>
                  <a:tcPr marL="68580" marR="68580" marT="0" marB="0" vert="horz" anchor="t" anchorCtr="0">
                    <a:lnL w="1905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endParaRPr lang="en-US" sz="1400" b="0">
                        <a:solidFill>
                          <a:srgbClr val="333333"/>
                        </a:solidFill>
                        <a:latin typeface="Nirmala UI" panose="020B0502040204020203" charset="0"/>
                        <a:cs typeface="Nirmala UI" panose="020B0502040204020203" charset="0"/>
                      </a:endParaRPr>
                    </a:p>
                    <a:p>
                      <a:pPr indent="0" algn="ctr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Nirmala UI" panose="020B0502040204020203" charset="0"/>
                          <a:cs typeface="Nirmala UI" panose="020B0502040204020203" charset="0"/>
                        </a:rPr>
                        <a:t>Train:- 0.19</a:t>
                      </a:r>
                      <a:endParaRPr lang="en-US" sz="1400" b="0">
                        <a:solidFill>
                          <a:srgbClr val="000000"/>
                        </a:solidFill>
                        <a:latin typeface="Nirmala UI" panose="020B0502040204020203" charset="0"/>
                        <a:cs typeface="Nirmala UI" panose="020B0502040204020203" charset="0"/>
                      </a:endParaRPr>
                    </a:p>
                    <a:p>
                      <a:pPr indent="0" algn="ctr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Nirmala UI" panose="020B0502040204020203" charset="0"/>
                          <a:cs typeface="Nirmala UI" panose="020B0502040204020203" charset="0"/>
                        </a:rPr>
                        <a:t>Test:- </a:t>
                      </a:r>
                      <a:r>
                        <a:rPr lang="en-US" sz="1400" b="0">
                          <a:solidFill>
                            <a:srgbClr val="333333"/>
                          </a:solidFill>
                          <a:latin typeface="Nirmala UI" panose="020B0502040204020203" charset="0"/>
                          <a:cs typeface="Nirmala UI" panose="020B0502040204020203" charset="0"/>
                        </a:rPr>
                        <a:t>0.27</a:t>
                      </a:r>
                      <a:endParaRPr lang="en-US" sz="1400" b="0">
                        <a:solidFill>
                          <a:srgbClr val="333333"/>
                        </a:solidFill>
                        <a:latin typeface="Nirmala UI" panose="020B0502040204020203" charset="0"/>
                        <a:ea typeface="Nirmala UI" panose="020B0502040204020203" charset="0"/>
                        <a:cs typeface="Nirmala UI" panose="020B0502040204020203" charset="0"/>
                      </a:endParaRPr>
                    </a:p>
                  </a:txBody>
                  <a:tcPr marL="68580" marR="68580" marT="0" marB="0" vert="horz" anchor="t" anchorCtr="0">
                    <a:lnL w="1905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24205">
                <a:tc>
                  <a:txBody>
                    <a:bodyPr/>
                    <a:p>
                      <a:pPr indent="0">
                        <a:buNone/>
                      </a:pPr>
                      <a:endParaRPr lang="en-US" sz="1400" b="1">
                        <a:solidFill>
                          <a:srgbClr val="333333"/>
                        </a:solidFill>
                        <a:latin typeface="Nirmala UI" panose="020B0502040204020203" charset="0"/>
                        <a:cs typeface="Nirmala UI" panose="020B0502040204020203" charset="0"/>
                      </a:endParaRPr>
                    </a:p>
                    <a:p>
                      <a:pPr indent="0">
                        <a:buNone/>
                      </a:pPr>
                      <a:r>
                        <a:rPr lang="en-US" sz="1400" b="1">
                          <a:solidFill>
                            <a:srgbClr val="333333"/>
                          </a:solidFill>
                          <a:latin typeface="Nirmala UI" panose="020B0502040204020203" charset="0"/>
                          <a:cs typeface="Nirmala UI" panose="020B0502040204020203" charset="0"/>
                        </a:rPr>
                        <a:t>mAP @ 0.5 IOU</a:t>
                      </a:r>
                      <a:endParaRPr lang="en-US" sz="1400" b="1">
                        <a:solidFill>
                          <a:srgbClr val="333333"/>
                        </a:solidFill>
                        <a:latin typeface="Nirmala UI" panose="020B0502040204020203" charset="0"/>
                        <a:ea typeface="Nirmala UI" panose="020B0502040204020203" charset="0"/>
                        <a:cs typeface="Nirmala UI" panose="020B0502040204020203" charset="0"/>
                      </a:endParaRPr>
                    </a:p>
                  </a:txBody>
                  <a:tcPr marL="68580" marR="68580" marT="0" marB="0" vert="horz" anchor="t" anchorCtr="0">
                    <a:lnL w="1905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7F7F7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8D8D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endParaRPr lang="en-US" sz="1400" b="0">
                        <a:solidFill>
                          <a:srgbClr val="333333"/>
                        </a:solidFill>
                        <a:latin typeface="Nirmala UI" panose="020B0502040204020203" charset="0"/>
                        <a:cs typeface="Nirmala UI" panose="020B0502040204020203" charset="0"/>
                      </a:endParaRPr>
                    </a:p>
                    <a:p>
                      <a:pPr indent="0" algn="ctr">
                        <a:buNone/>
                      </a:pPr>
                      <a:r>
                        <a:rPr lang="en-US" sz="1400" b="0">
                          <a:solidFill>
                            <a:srgbClr val="333333"/>
                          </a:solidFill>
                          <a:latin typeface="Nirmala UI" panose="020B0502040204020203" charset="0"/>
                          <a:cs typeface="Nirmala UI" panose="020B0502040204020203" charset="0"/>
                        </a:rPr>
                        <a:t>0.99</a:t>
                      </a:r>
                      <a:endParaRPr lang="en-US" sz="1400" b="0">
                        <a:solidFill>
                          <a:srgbClr val="333333"/>
                        </a:solidFill>
                        <a:latin typeface="Nirmala UI" panose="020B0502040204020203" charset="0"/>
                        <a:ea typeface="Nirmala UI" panose="020B0502040204020203" charset="0"/>
                        <a:cs typeface="Nirmala UI" panose="020B0502040204020203" charset="0"/>
                      </a:endParaRPr>
                    </a:p>
                  </a:txBody>
                  <a:tcPr marL="68580" marR="68580" marT="0" marB="0" vert="horz" anchor="t" anchorCtr="0">
                    <a:lnL w="19050" cap="flat" cmpd="sng">
                      <a:solidFill>
                        <a:srgbClr val="7F7F7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endParaRPr lang="en-US" sz="1400" b="0">
                        <a:solidFill>
                          <a:srgbClr val="333333"/>
                        </a:solidFill>
                        <a:latin typeface="Nirmala UI" panose="020B0502040204020203" charset="0"/>
                        <a:cs typeface="Nirmala UI" panose="020B0502040204020203" charset="0"/>
                      </a:endParaRPr>
                    </a:p>
                    <a:p>
                      <a:pPr indent="0" algn="ctr">
                        <a:buNone/>
                      </a:pPr>
                      <a:r>
                        <a:rPr lang="en-US" sz="1400" b="0">
                          <a:solidFill>
                            <a:srgbClr val="333333"/>
                          </a:solidFill>
                          <a:latin typeface="Nirmala UI" panose="020B0502040204020203" charset="0"/>
                          <a:cs typeface="Nirmala UI" panose="020B0502040204020203" charset="0"/>
                        </a:rPr>
                        <a:t>0.96</a:t>
                      </a:r>
                      <a:endParaRPr lang="en-US" sz="1400" b="0">
                        <a:solidFill>
                          <a:srgbClr val="333333"/>
                        </a:solidFill>
                        <a:latin typeface="Nirmala UI" panose="020B0502040204020203" charset="0"/>
                        <a:ea typeface="Nirmala UI" panose="020B0502040204020203" charset="0"/>
                        <a:cs typeface="Nirmala UI" panose="020B0502040204020203" charset="0"/>
                      </a:endParaRPr>
                    </a:p>
                  </a:txBody>
                  <a:tcPr marL="68580" marR="68580" marT="0" marB="0" vert="horz" anchor="t" anchorCtr="0">
                    <a:lnL w="1905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endParaRPr lang="en-US" sz="1400" b="0">
                        <a:solidFill>
                          <a:srgbClr val="333333"/>
                        </a:solidFill>
                        <a:latin typeface="Nirmala UI" panose="020B0502040204020203" charset="0"/>
                        <a:cs typeface="Nirmala UI" panose="020B0502040204020203" charset="0"/>
                      </a:endParaRPr>
                    </a:p>
                    <a:p>
                      <a:pPr indent="0" algn="ctr">
                        <a:buNone/>
                      </a:pPr>
                      <a:r>
                        <a:rPr lang="en-US" sz="1400" b="0">
                          <a:solidFill>
                            <a:srgbClr val="333333"/>
                          </a:solidFill>
                          <a:latin typeface="Nirmala UI" panose="020B0502040204020203" charset="0"/>
                          <a:cs typeface="Nirmala UI" panose="020B0502040204020203" charset="0"/>
                        </a:rPr>
                        <a:t>0.95</a:t>
                      </a:r>
                      <a:endParaRPr lang="en-US" sz="1400" b="0">
                        <a:solidFill>
                          <a:srgbClr val="333333"/>
                        </a:solidFill>
                        <a:latin typeface="Nirmala UI" panose="020B0502040204020203" charset="0"/>
                        <a:ea typeface="Nirmala UI" panose="020B0502040204020203" charset="0"/>
                        <a:cs typeface="Nirmala UI" panose="020B0502040204020203" charset="0"/>
                      </a:endParaRPr>
                    </a:p>
                  </a:txBody>
                  <a:tcPr marL="68580" marR="68580" marT="0" marB="0" vert="horz" anchor="t" anchorCtr="0">
                    <a:lnL w="1905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76580">
                <a:tc>
                  <a:txBody>
                    <a:bodyPr/>
                    <a:p>
                      <a:pPr indent="0">
                        <a:buNone/>
                      </a:pPr>
                      <a:endParaRPr lang="en-US" sz="1400" b="1">
                        <a:solidFill>
                          <a:srgbClr val="333333"/>
                        </a:solidFill>
                        <a:latin typeface="Nirmala UI" panose="020B0502040204020203" charset="0"/>
                        <a:cs typeface="Nirmala UI" panose="020B0502040204020203" charset="0"/>
                      </a:endParaRPr>
                    </a:p>
                    <a:p>
                      <a:pPr indent="0">
                        <a:buNone/>
                      </a:pPr>
                      <a:r>
                        <a:rPr lang="en-US" sz="1400" b="1">
                          <a:solidFill>
                            <a:srgbClr val="333333"/>
                          </a:solidFill>
                          <a:latin typeface="Nirmala UI" panose="020B0502040204020203" charset="0"/>
                          <a:cs typeface="Nirmala UI" panose="020B0502040204020203" charset="0"/>
                        </a:rPr>
                        <a:t>AR (Average Recall)</a:t>
                      </a:r>
                      <a:endParaRPr lang="en-US" sz="1400" b="1">
                        <a:solidFill>
                          <a:srgbClr val="333333"/>
                        </a:solidFill>
                        <a:latin typeface="Nirmala UI" panose="020B0502040204020203" charset="0"/>
                        <a:ea typeface="Nirmala UI" panose="020B0502040204020203" charset="0"/>
                        <a:cs typeface="Nirmala UI" panose="020B0502040204020203" charset="0"/>
                      </a:endParaRPr>
                    </a:p>
                  </a:txBody>
                  <a:tcPr marL="68580" marR="68580" marT="0" marB="0" vert="horz" anchor="t" anchorCtr="0">
                    <a:lnL w="1905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7F7F7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8D8D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endParaRPr lang="en-US" sz="1400" b="0">
                        <a:solidFill>
                          <a:srgbClr val="333333"/>
                        </a:solidFill>
                        <a:latin typeface="Nirmala UI" panose="020B0502040204020203" charset="0"/>
                        <a:cs typeface="Nirmala UI" panose="020B0502040204020203" charset="0"/>
                      </a:endParaRPr>
                    </a:p>
                    <a:p>
                      <a:pPr indent="0" algn="ctr">
                        <a:buNone/>
                      </a:pPr>
                      <a:r>
                        <a:rPr lang="en-US" sz="1400" b="0">
                          <a:solidFill>
                            <a:srgbClr val="333333"/>
                          </a:solidFill>
                          <a:latin typeface="Nirmala UI" panose="020B0502040204020203" charset="0"/>
                          <a:cs typeface="Nirmala UI" panose="020B0502040204020203" charset="0"/>
                        </a:rPr>
                        <a:t>0.749</a:t>
                      </a:r>
                      <a:endParaRPr lang="en-US" sz="1400" b="0">
                        <a:solidFill>
                          <a:srgbClr val="333333"/>
                        </a:solidFill>
                        <a:latin typeface="Nirmala UI" panose="020B0502040204020203" charset="0"/>
                        <a:ea typeface="Nirmala UI" panose="020B0502040204020203" charset="0"/>
                        <a:cs typeface="Nirmala UI" panose="020B0502040204020203" charset="0"/>
                      </a:endParaRPr>
                    </a:p>
                  </a:txBody>
                  <a:tcPr marL="68580" marR="68580" marT="0" marB="0" vert="horz" anchor="t" anchorCtr="0">
                    <a:lnL w="19050" cap="flat" cmpd="sng">
                      <a:solidFill>
                        <a:srgbClr val="7F7F7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endParaRPr lang="en-US" sz="1400" b="0">
                        <a:solidFill>
                          <a:srgbClr val="333333"/>
                        </a:solidFill>
                        <a:latin typeface="Nirmala UI" panose="020B0502040204020203" charset="0"/>
                        <a:cs typeface="Nirmala UI" panose="020B0502040204020203" charset="0"/>
                      </a:endParaRPr>
                    </a:p>
                    <a:p>
                      <a:pPr indent="0" algn="ctr">
                        <a:buNone/>
                      </a:pPr>
                      <a:r>
                        <a:rPr lang="en-US" sz="1400" b="0">
                          <a:solidFill>
                            <a:srgbClr val="333333"/>
                          </a:solidFill>
                          <a:latin typeface="Nirmala UI" panose="020B0502040204020203" charset="0"/>
                          <a:cs typeface="Nirmala UI" panose="020B0502040204020203" charset="0"/>
                        </a:rPr>
                        <a:t>0.97</a:t>
                      </a:r>
                      <a:endParaRPr lang="en-US" sz="1400" b="0">
                        <a:solidFill>
                          <a:srgbClr val="333333"/>
                        </a:solidFill>
                        <a:latin typeface="Nirmala UI" panose="020B0502040204020203" charset="0"/>
                        <a:ea typeface="Nirmala UI" panose="020B0502040204020203" charset="0"/>
                        <a:cs typeface="Nirmala UI" panose="020B0502040204020203" charset="0"/>
                      </a:endParaRPr>
                    </a:p>
                  </a:txBody>
                  <a:tcPr marL="68580" marR="68580" marT="0" marB="0" vert="horz" anchor="t" anchorCtr="0">
                    <a:lnL w="1905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endParaRPr lang="en-US" sz="1400" b="0">
                        <a:solidFill>
                          <a:srgbClr val="333333"/>
                        </a:solidFill>
                        <a:latin typeface="Nirmala UI" panose="020B0502040204020203" charset="0"/>
                        <a:cs typeface="Nirmala UI" panose="020B0502040204020203" charset="0"/>
                      </a:endParaRPr>
                    </a:p>
                    <a:p>
                      <a:pPr indent="0" algn="ctr">
                        <a:buNone/>
                      </a:pPr>
                      <a:r>
                        <a:rPr lang="en-US" sz="1400" b="0">
                          <a:solidFill>
                            <a:srgbClr val="333333"/>
                          </a:solidFill>
                          <a:latin typeface="Nirmala UI" panose="020B0502040204020203" charset="0"/>
                          <a:cs typeface="Nirmala UI" panose="020B0502040204020203" charset="0"/>
                        </a:rPr>
                        <a:t>0.669</a:t>
                      </a:r>
                      <a:endParaRPr lang="en-US" sz="1400" b="0">
                        <a:solidFill>
                          <a:srgbClr val="333333"/>
                        </a:solidFill>
                        <a:latin typeface="Nirmala UI" panose="020B0502040204020203" charset="0"/>
                        <a:ea typeface="Nirmala UI" panose="020B0502040204020203" charset="0"/>
                        <a:cs typeface="Nirmala UI" panose="020B0502040204020203" charset="0"/>
                      </a:endParaRPr>
                    </a:p>
                  </a:txBody>
                  <a:tcPr marL="68580" marR="68580" marT="0" marB="0" vert="horz" anchor="t" anchorCtr="0">
                    <a:lnL w="1905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831215">
                <a:tc>
                  <a:txBody>
                    <a:bodyPr/>
                    <a:p>
                      <a:pPr indent="0">
                        <a:buNone/>
                      </a:pPr>
                      <a:endParaRPr lang="en-US" sz="1400" b="1">
                        <a:solidFill>
                          <a:srgbClr val="333333"/>
                        </a:solidFill>
                        <a:latin typeface="Nirmala UI" panose="020B0502040204020203" charset="0"/>
                        <a:cs typeface="Nirmala UI" panose="020B0502040204020203" charset="0"/>
                      </a:endParaRPr>
                    </a:p>
                    <a:p>
                      <a:pPr indent="0">
                        <a:buNone/>
                      </a:pPr>
                      <a:r>
                        <a:rPr lang="en-US" sz="1400" b="1">
                          <a:solidFill>
                            <a:srgbClr val="333333"/>
                          </a:solidFill>
                          <a:latin typeface="Nirmala UI" panose="020B0502040204020203" charset="0"/>
                          <a:cs typeface="Nirmala UI" panose="020B0502040204020203" charset="0"/>
                        </a:rPr>
                        <a:t>Object Loss</a:t>
                      </a:r>
                      <a:endParaRPr lang="en-US" sz="1400" b="1">
                        <a:solidFill>
                          <a:srgbClr val="333333"/>
                        </a:solidFill>
                        <a:latin typeface="Nirmala UI" panose="020B0502040204020203" charset="0"/>
                        <a:ea typeface="Nirmala UI" panose="020B0502040204020203" charset="0"/>
                        <a:cs typeface="Nirmala UI" panose="020B0502040204020203" charset="0"/>
                      </a:endParaRPr>
                    </a:p>
                  </a:txBody>
                  <a:tcPr marL="68580" marR="68580" marT="0" marB="0" vert="horz" anchor="t" anchorCtr="0">
                    <a:lnL w="1905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7F7F7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8D8D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endParaRPr lang="en-US" sz="1400" b="0">
                        <a:solidFill>
                          <a:srgbClr val="333333"/>
                        </a:solidFill>
                        <a:latin typeface="Nirmala UI" panose="020B0502040204020203" charset="0"/>
                        <a:cs typeface="Nirmala UI" panose="020B0502040204020203" charset="0"/>
                      </a:endParaRPr>
                    </a:p>
                    <a:p>
                      <a:pPr indent="0" algn="ctr">
                        <a:buNone/>
                      </a:pPr>
                      <a:r>
                        <a:rPr lang="en-US" sz="1400" b="0">
                          <a:solidFill>
                            <a:srgbClr val="333333"/>
                          </a:solidFill>
                          <a:latin typeface="Nirmala UI" panose="020B0502040204020203" charset="0"/>
                          <a:cs typeface="Nirmala UI" panose="020B0502040204020203" charset="0"/>
                        </a:rPr>
                        <a:t>(RPN Object Loss)Train: 1.3 x 10</a:t>
                      </a:r>
                      <a:r>
                        <a:rPr lang="en-US" sz="1400" b="0" baseline="30000">
                          <a:solidFill>
                            <a:srgbClr val="333333"/>
                          </a:solidFill>
                          <a:latin typeface="Nirmala UI" panose="020B0502040204020203" charset="0"/>
                          <a:cs typeface="Nirmala UI" panose="020B0502040204020203" charset="0"/>
                        </a:rPr>
                        <a:t>-3</a:t>
                      </a:r>
                      <a:endParaRPr lang="en-US" sz="1400" b="0" baseline="30000">
                        <a:solidFill>
                          <a:srgbClr val="333333"/>
                        </a:solidFill>
                        <a:latin typeface="Nirmala UI" panose="020B0502040204020203" charset="0"/>
                        <a:cs typeface="Nirmala UI" panose="020B0502040204020203" charset="0"/>
                      </a:endParaRPr>
                    </a:p>
                    <a:p>
                      <a:pPr indent="0" algn="ctr">
                        <a:buNone/>
                      </a:pPr>
                      <a:r>
                        <a:rPr lang="en-US" sz="1400" b="0">
                          <a:solidFill>
                            <a:srgbClr val="333333"/>
                          </a:solidFill>
                          <a:latin typeface="Nirmala UI" panose="020B0502040204020203" charset="0"/>
                          <a:cs typeface="Nirmala UI" panose="020B0502040204020203" charset="0"/>
                        </a:rPr>
                        <a:t>Test: 9.30 x 10</a:t>
                      </a:r>
                      <a:r>
                        <a:rPr lang="en-US" sz="1400" b="0" baseline="30000">
                          <a:solidFill>
                            <a:srgbClr val="333333"/>
                          </a:solidFill>
                          <a:latin typeface="Nirmala UI" panose="020B0502040204020203" charset="0"/>
                          <a:cs typeface="Nirmala UI" panose="020B0502040204020203" charset="0"/>
                        </a:rPr>
                        <a:t>-4</a:t>
                      </a:r>
                      <a:endParaRPr lang="en-US" sz="1400" b="0" baseline="30000">
                        <a:solidFill>
                          <a:srgbClr val="333333"/>
                        </a:solidFill>
                        <a:latin typeface="Nirmala UI" panose="020B0502040204020203" charset="0"/>
                        <a:ea typeface="Nirmala UI" panose="020B0502040204020203" charset="0"/>
                        <a:cs typeface="Nirmala UI" panose="020B0502040204020203" charset="0"/>
                      </a:endParaRPr>
                    </a:p>
                  </a:txBody>
                  <a:tcPr marL="68580" marR="68580" marT="0" marB="0" vert="horz" anchor="t" anchorCtr="0">
                    <a:lnL w="19050" cap="flat" cmpd="sng">
                      <a:solidFill>
                        <a:srgbClr val="7F7F7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endParaRPr lang="en-US" sz="1400" b="0">
                        <a:solidFill>
                          <a:srgbClr val="333333"/>
                        </a:solidFill>
                        <a:latin typeface="Nirmala UI" panose="020B0502040204020203" charset="0"/>
                        <a:cs typeface="Nirmala UI" panose="020B0502040204020203" charset="0"/>
                      </a:endParaRPr>
                    </a:p>
                    <a:p>
                      <a:pPr indent="0" algn="ctr">
                        <a:buNone/>
                      </a:pPr>
                      <a:r>
                        <a:rPr lang="en-US" sz="1400" b="0">
                          <a:solidFill>
                            <a:srgbClr val="333333"/>
                          </a:solidFill>
                          <a:latin typeface="Nirmala UI" panose="020B0502040204020203" charset="0"/>
                          <a:cs typeface="Nirmala UI" panose="020B0502040204020203" charset="0"/>
                        </a:rPr>
                        <a:t>Train: 0.04</a:t>
                      </a:r>
                      <a:endParaRPr lang="en-US" sz="1400" b="0">
                        <a:solidFill>
                          <a:srgbClr val="333333"/>
                        </a:solidFill>
                        <a:latin typeface="Nirmala UI" panose="020B0502040204020203" charset="0"/>
                        <a:cs typeface="Nirmala UI" panose="020B0502040204020203" charset="0"/>
                      </a:endParaRPr>
                    </a:p>
                    <a:p>
                      <a:pPr indent="0" algn="ctr">
                        <a:buNone/>
                      </a:pPr>
                      <a:r>
                        <a:rPr lang="en-US" sz="1400" b="0">
                          <a:solidFill>
                            <a:srgbClr val="333333"/>
                          </a:solidFill>
                          <a:latin typeface="Nirmala UI" panose="020B0502040204020203" charset="0"/>
                          <a:cs typeface="Nirmala UI" panose="020B0502040204020203" charset="0"/>
                        </a:rPr>
                        <a:t>Test: 0.02</a:t>
                      </a:r>
                      <a:endParaRPr lang="en-US" sz="1400" b="0">
                        <a:solidFill>
                          <a:srgbClr val="333333"/>
                        </a:solidFill>
                        <a:latin typeface="Nirmala UI" panose="020B0502040204020203" charset="0"/>
                        <a:ea typeface="Nirmala UI" panose="020B0502040204020203" charset="0"/>
                        <a:cs typeface="Nirmala UI" panose="020B0502040204020203" charset="0"/>
                      </a:endParaRPr>
                    </a:p>
                  </a:txBody>
                  <a:tcPr marL="68580" marR="68580" marT="0" marB="0" vert="horz" anchor="t" anchorCtr="0">
                    <a:lnL w="1905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endParaRPr lang="en-US" sz="1400" b="0">
                        <a:solidFill>
                          <a:srgbClr val="333333"/>
                        </a:solidFill>
                        <a:latin typeface="Nirmala UI" panose="020B0502040204020203" charset="0"/>
                        <a:cs typeface="Nirmala UI" panose="020B0502040204020203" charset="0"/>
                      </a:endParaRPr>
                    </a:p>
                    <a:p>
                      <a:pPr indent="0" algn="ctr">
                        <a:buNone/>
                      </a:pPr>
                      <a:r>
                        <a:rPr lang="en-US" sz="1400" b="0">
                          <a:solidFill>
                            <a:srgbClr val="333333"/>
                          </a:solidFill>
                          <a:latin typeface="Nirmala UI" panose="020B0502040204020203" charset="0"/>
                          <a:cs typeface="Nirmala UI" panose="020B0502040204020203" charset="0"/>
                        </a:rPr>
                        <a:t>NA</a:t>
                      </a:r>
                      <a:endParaRPr lang="en-US" sz="1400" b="0">
                        <a:solidFill>
                          <a:srgbClr val="333333"/>
                        </a:solidFill>
                        <a:latin typeface="Nirmala UI" panose="020B0502040204020203" charset="0"/>
                        <a:ea typeface="Nirmala UI" panose="020B0502040204020203" charset="0"/>
                        <a:cs typeface="Nirmala UI" panose="020B0502040204020203" charset="0"/>
                      </a:endParaRPr>
                    </a:p>
                  </a:txBody>
                  <a:tcPr marL="68580" marR="68580" marT="0" marB="0" vert="horz" anchor="t" anchorCtr="0">
                    <a:lnL w="1905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00" name="Text Box 99"/>
          <p:cNvSpPr txBox="1"/>
          <p:nvPr/>
        </p:nvSpPr>
        <p:spPr>
          <a:xfrm>
            <a:off x="1348105" y="441960"/>
            <a:ext cx="10478135" cy="178371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en-US" sz="1600" b="1" u="sng">
                <a:latin typeface="Nirmala UI" panose="020B0502040204020203" charset="0"/>
                <a:cs typeface="Times New Roman" panose="02020603050405020304" charset="0"/>
                <a:sym typeface="+mn-ea"/>
              </a:rPr>
              <a:t>Orignal Dataset</a:t>
            </a:r>
            <a:r>
              <a:rPr lang="en-US" sz="1600" b="1">
                <a:latin typeface="Nirmala UI" panose="020B0502040204020203" charset="0"/>
                <a:cs typeface="Times New Roman" panose="02020603050405020304" charset="0"/>
                <a:sym typeface="+mn-ea"/>
              </a:rPr>
              <a:t> :- </a:t>
            </a:r>
            <a:r>
              <a:rPr lang="en-US" sz="1400" u="sng">
                <a:solidFill>
                  <a:srgbClr val="3333FF"/>
                </a:solidFill>
                <a:latin typeface="Nirmala UI" panose="020B0502040204020203" charset="0"/>
                <a:cs typeface="Arial" panose="020B0604020202020204" pitchFamily="34" charset="0"/>
                <a:sym typeface="+mn-ea"/>
                <a:hlinkClick r:id="rId2"/>
              </a:rPr>
              <a:t>https://public.roboflow.com/ds/2JhywcdZdh?key=lSjdOpj6jk</a:t>
            </a:r>
            <a:endParaRPr lang="en-US" sz="1600" b="1" u="sng">
              <a:latin typeface="Nirmala UI" panose="020B0502040204020203" charset="0"/>
              <a:cs typeface="Times New Roman" panose="02020603050405020304" charset="0"/>
            </a:endParaRPr>
          </a:p>
          <a:p>
            <a:pPr indent="0"/>
            <a:endParaRPr lang="en-US" sz="1600" b="1" u="sng">
              <a:latin typeface="Nirmala UI" panose="020B0502040204020203" charset="0"/>
              <a:cs typeface="Times New Roman" panose="02020603050405020304" charset="0"/>
            </a:endParaRPr>
          </a:p>
          <a:p>
            <a:pPr indent="0"/>
            <a:r>
              <a:rPr lang="en-US" sz="1600" b="1" u="sng">
                <a:latin typeface="Nirmala UI" panose="020B0502040204020203" charset="0"/>
                <a:cs typeface="Times New Roman" panose="02020603050405020304" charset="0"/>
              </a:rPr>
              <a:t>Google Colab. Notebooks:-</a:t>
            </a:r>
            <a:r>
              <a:rPr lang="en-US" sz="1600" b="1">
                <a:latin typeface="Nirmala UI" panose="020B0502040204020203" charset="0"/>
                <a:cs typeface="Times New Roman" panose="02020603050405020304" charset="0"/>
              </a:rPr>
              <a:t>Yolo v5:-</a:t>
            </a:r>
            <a:r>
              <a:rPr lang="en-US" sz="1600" b="0">
                <a:latin typeface="Nirmala UI" panose="020B0502040204020203" charset="0"/>
                <a:cs typeface="Times New Roman" panose="02020603050405020304" charset="0"/>
              </a:rPr>
              <a:t> </a:t>
            </a:r>
            <a:r>
              <a:rPr lang="en-US" sz="1400" b="0" u="sng">
                <a:solidFill>
                  <a:srgbClr val="3333FF"/>
                </a:solidFill>
                <a:latin typeface="Nirmala UI" panose="020B0502040204020203" charset="0"/>
                <a:cs typeface="Arial" panose="020B0604020202020204" pitchFamily="34" charset="0"/>
                <a:hlinkClick r:id="rId3"/>
              </a:rPr>
              <a:t>https://colab.research.google.com/drive/1PpcD496Wovp6CFDXnn-LzmsyPxLyISG-?usp=sharing</a:t>
            </a:r>
            <a:r>
              <a:rPr lang="en-US" sz="1400" b="0" u="sng">
                <a:solidFill>
                  <a:srgbClr val="3333FF"/>
                </a:solidFill>
                <a:latin typeface="Nirmala UI" panose="020B0502040204020203" charset="0"/>
                <a:cs typeface="Arial" panose="020B0604020202020204" pitchFamily="34" charset="0"/>
              </a:rPr>
              <a:t> </a:t>
            </a:r>
            <a:r>
              <a:rPr lang="en-US" sz="1600" b="1">
                <a:latin typeface="Nirmala UI" panose="020B0502040204020203" charset="0"/>
                <a:cs typeface="Times New Roman" panose="02020603050405020304" charset="0"/>
              </a:rPr>
              <a:t>SSD:-</a:t>
            </a:r>
            <a:r>
              <a:rPr lang="en-US" sz="1600" b="0">
                <a:latin typeface="Nirmala UI" panose="020B0502040204020203" charset="0"/>
                <a:cs typeface="Times New Roman" panose="02020603050405020304" charset="0"/>
              </a:rPr>
              <a:t> </a:t>
            </a:r>
            <a:r>
              <a:rPr lang="en-US" sz="1400" b="0" u="sng">
                <a:solidFill>
                  <a:srgbClr val="3333FF"/>
                </a:solidFill>
                <a:latin typeface="Nirmala UI" panose="020B0502040204020203" charset="0"/>
                <a:cs typeface="Arial" panose="020B0604020202020204" pitchFamily="34" charset="0"/>
                <a:hlinkClick r:id="rId4"/>
              </a:rPr>
              <a:t>https://colab.research.google.com/drive/1s9hDS75g1ObUSpHNC1wNOoWOt0qY66xv?usp=sharing</a:t>
            </a:r>
            <a:r>
              <a:rPr lang="en-US" sz="1600" b="1">
                <a:solidFill>
                  <a:srgbClr val="000000"/>
                </a:solidFill>
                <a:latin typeface="Nirmala UI" panose="020B0502040204020203" charset="0"/>
                <a:cs typeface="Times New Roman" panose="02020603050405020304" charset="0"/>
              </a:rPr>
              <a:t>Faster R-CNN:- </a:t>
            </a:r>
            <a:r>
              <a:rPr lang="en-US" sz="1400" b="0" u="sng">
                <a:solidFill>
                  <a:srgbClr val="3333FF"/>
                </a:solidFill>
                <a:latin typeface="Nirmala UI" panose="020B0502040204020203" charset="0"/>
                <a:cs typeface="Arial" panose="020B0604020202020204" pitchFamily="34" charset="0"/>
                <a:hlinkClick r:id="rId2"/>
              </a:rPr>
              <a:t>https://colab.research.google.com/drive/1cS_Ghotzz5DcffkTCwsroBQhDn-hVRa2?usp=sharing</a:t>
            </a:r>
            <a:endParaRPr lang="en-US" sz="1400" b="0" u="sng">
              <a:solidFill>
                <a:srgbClr val="3333FF"/>
              </a:solidFill>
              <a:latin typeface="Nirmala UI" panose="020B0502040204020203" charset="0"/>
              <a:cs typeface="Arial" panose="020B0604020202020204" pitchFamily="34" charset="0"/>
              <a:hlinkClick r:id="rId2"/>
            </a:endParaRPr>
          </a:p>
          <a:p>
            <a:pPr indent="0"/>
            <a:endParaRPr lang="en-US" sz="1400" b="0" u="sng">
              <a:solidFill>
                <a:srgbClr val="3333FF"/>
              </a:solidFill>
              <a:latin typeface="Nirmala UI" panose="020B0502040204020203" charset="0"/>
              <a:cs typeface="Arial" panose="020B0604020202020204" pitchFamily="34" charset="0"/>
              <a:hlinkClick r:id="rId2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1348105" y="441960"/>
            <a:ext cx="10478135" cy="178371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en-US" sz="1600" b="1" u="sng">
                <a:latin typeface="Nirmala UI" panose="020B0502040204020203" charset="0"/>
                <a:cs typeface="Times New Roman" panose="02020603050405020304" charset="0"/>
                <a:sym typeface="+mn-ea"/>
              </a:rPr>
              <a:t>Orignal Dataset</a:t>
            </a:r>
            <a:r>
              <a:rPr lang="en-US" sz="1600" b="1">
                <a:latin typeface="Nirmala UI" panose="020B0502040204020203" charset="0"/>
                <a:cs typeface="Times New Roman" panose="02020603050405020304" charset="0"/>
                <a:sym typeface="+mn-ea"/>
              </a:rPr>
              <a:t> :- </a:t>
            </a:r>
            <a:r>
              <a:rPr lang="en-US" sz="1400" u="sng">
                <a:solidFill>
                  <a:srgbClr val="3333FF"/>
                </a:solidFill>
                <a:latin typeface="Nirmala UI" panose="020B0502040204020203" charset="0"/>
                <a:cs typeface="Arial" panose="020B0604020202020204" pitchFamily="34" charset="0"/>
                <a:sym typeface="+mn-ea"/>
                <a:hlinkClick r:id="rId2"/>
              </a:rPr>
              <a:t>https://public.roboflow.com/ds/2JhywcdZdh?key=lSjdOpj6jk</a:t>
            </a:r>
            <a:endParaRPr lang="en-US" sz="1600" b="1" u="sng">
              <a:latin typeface="Nirmala UI" panose="020B0502040204020203" charset="0"/>
              <a:cs typeface="Times New Roman" panose="02020603050405020304" charset="0"/>
            </a:endParaRPr>
          </a:p>
          <a:p>
            <a:pPr indent="0"/>
            <a:endParaRPr lang="en-US" sz="1600" b="1" u="sng">
              <a:latin typeface="Nirmala UI" panose="020B0502040204020203" charset="0"/>
              <a:cs typeface="Times New Roman" panose="02020603050405020304" charset="0"/>
            </a:endParaRPr>
          </a:p>
          <a:p>
            <a:pPr indent="0"/>
            <a:r>
              <a:rPr lang="en-US" sz="1600" b="1" u="sng">
                <a:latin typeface="Nirmala UI" panose="020B0502040204020203" charset="0"/>
                <a:cs typeface="Times New Roman" panose="02020603050405020304" charset="0"/>
              </a:rPr>
              <a:t>Google Colab. Notebooks:-</a:t>
            </a:r>
            <a:r>
              <a:rPr lang="en-US" sz="1600" b="1">
                <a:latin typeface="Nirmala UI" panose="020B0502040204020203" charset="0"/>
                <a:cs typeface="Times New Roman" panose="02020603050405020304" charset="0"/>
              </a:rPr>
              <a:t>Yolo v5:-</a:t>
            </a:r>
            <a:r>
              <a:rPr lang="en-US" sz="1600" b="0">
                <a:latin typeface="Nirmala UI" panose="020B0502040204020203" charset="0"/>
                <a:cs typeface="Times New Roman" panose="02020603050405020304" charset="0"/>
              </a:rPr>
              <a:t> </a:t>
            </a:r>
            <a:r>
              <a:rPr lang="en-US" sz="1400" b="0" u="sng">
                <a:solidFill>
                  <a:srgbClr val="3333FF"/>
                </a:solidFill>
                <a:latin typeface="Nirmala UI" panose="020B0502040204020203" charset="0"/>
                <a:cs typeface="Arial" panose="020B0604020202020204" pitchFamily="34" charset="0"/>
                <a:hlinkClick r:id="rId3"/>
              </a:rPr>
              <a:t>https://colab.research.google.com/drive/1PpcD496Wovp6CFDXnn-LzmsyPxLyISG-?usp=sharing</a:t>
            </a:r>
            <a:r>
              <a:rPr lang="en-US" sz="1400" b="0" u="sng">
                <a:solidFill>
                  <a:srgbClr val="3333FF"/>
                </a:solidFill>
                <a:latin typeface="Nirmala UI" panose="020B0502040204020203" charset="0"/>
                <a:cs typeface="Arial" panose="020B0604020202020204" pitchFamily="34" charset="0"/>
              </a:rPr>
              <a:t> </a:t>
            </a:r>
            <a:r>
              <a:rPr lang="en-US" sz="1600" b="1">
                <a:latin typeface="Nirmala UI" panose="020B0502040204020203" charset="0"/>
                <a:cs typeface="Times New Roman" panose="02020603050405020304" charset="0"/>
              </a:rPr>
              <a:t>SSD:-</a:t>
            </a:r>
            <a:r>
              <a:rPr lang="en-US" sz="1600" b="0">
                <a:latin typeface="Nirmala UI" panose="020B0502040204020203" charset="0"/>
                <a:cs typeface="Times New Roman" panose="02020603050405020304" charset="0"/>
              </a:rPr>
              <a:t> </a:t>
            </a:r>
            <a:r>
              <a:rPr lang="en-US" sz="1400" b="0" u="sng">
                <a:solidFill>
                  <a:srgbClr val="3333FF"/>
                </a:solidFill>
                <a:latin typeface="Nirmala UI" panose="020B0502040204020203" charset="0"/>
                <a:cs typeface="Arial" panose="020B0604020202020204" pitchFamily="34" charset="0"/>
                <a:hlinkClick r:id="rId4"/>
              </a:rPr>
              <a:t>https://colab.research.google.com/drive/1s9hDS75g1ObUSpHNC1wNOoWOt0qY66xv?usp=sharing</a:t>
            </a:r>
            <a:r>
              <a:rPr lang="en-US" sz="1600" b="1">
                <a:solidFill>
                  <a:srgbClr val="000000"/>
                </a:solidFill>
                <a:latin typeface="Nirmala UI" panose="020B0502040204020203" charset="0"/>
                <a:cs typeface="Times New Roman" panose="02020603050405020304" charset="0"/>
              </a:rPr>
              <a:t>Faster R-CNN:- </a:t>
            </a:r>
            <a:r>
              <a:rPr lang="en-US" sz="1400" b="0" u="sng">
                <a:solidFill>
                  <a:srgbClr val="3333FF"/>
                </a:solidFill>
                <a:latin typeface="Nirmala UI" panose="020B0502040204020203" charset="0"/>
                <a:cs typeface="Arial" panose="020B0604020202020204" pitchFamily="34" charset="0"/>
                <a:hlinkClick r:id="rId2"/>
              </a:rPr>
              <a:t>https://colab.research.google.com/drive/1cS_Ghotzz5DcffkTCwsroBQhDn-hVRa2?usp=sharing</a:t>
            </a:r>
            <a:endParaRPr lang="en-US" sz="1400" b="0" u="sng">
              <a:solidFill>
                <a:srgbClr val="3333FF"/>
              </a:solidFill>
              <a:latin typeface="Nirmala UI" panose="020B0502040204020203" charset="0"/>
              <a:cs typeface="Arial" panose="020B0604020202020204" pitchFamily="34" charset="0"/>
              <a:hlinkClick r:id="rId2"/>
            </a:endParaRPr>
          </a:p>
          <a:p>
            <a:pPr indent="0"/>
            <a:endParaRPr lang="en-US" sz="1400" b="0" u="sng">
              <a:solidFill>
                <a:srgbClr val="3333FF"/>
              </a:solidFill>
              <a:latin typeface="Nirmala UI" panose="020B0502040204020203" charset="0"/>
              <a:cs typeface="Arial" panose="020B0604020202020204" pitchFamily="34" charset="0"/>
              <a:hlinkClick r:id="rId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 25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850"/>
          <a:stretch>
            <a:fillRect/>
          </a:stretch>
        </p:blipFill>
        <p:spPr>
          <a:xfrm>
            <a:off x="-6985" y="-102235"/>
            <a:ext cx="12284710" cy="7050405"/>
          </a:xfrm>
          <a:prstGeom prst="rect">
            <a:avLst/>
          </a:prstGeom>
        </p:spPr>
      </p:pic>
      <p:grpSp>
        <p:nvGrpSpPr>
          <p:cNvPr id="34" name="组合 33"/>
          <p:cNvGrpSpPr/>
          <p:nvPr/>
        </p:nvGrpSpPr>
        <p:grpSpPr>
          <a:xfrm>
            <a:off x="635" y="-111760"/>
            <a:ext cx="12301220" cy="7101205"/>
            <a:chOff x="0" y="4445"/>
            <a:chExt cx="12215803" cy="7101205"/>
          </a:xfrm>
        </p:grpSpPr>
        <p:sp>
          <p:nvSpPr>
            <p:cNvPr id="27" name="矩形 26"/>
            <p:cNvSpPr/>
            <p:nvPr/>
          </p:nvSpPr>
          <p:spPr>
            <a:xfrm>
              <a:off x="1228301" y="19050"/>
              <a:ext cx="9704296" cy="7086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Calibri" panose="020F0502020204030204" pitchFamily="34" charset="0"/>
              </a:endParaRPr>
            </a:p>
          </p:txBody>
        </p:sp>
        <p:sp>
          <p:nvSpPr>
            <p:cNvPr id="28" name="直角三角形 27"/>
            <p:cNvSpPr/>
            <p:nvPr/>
          </p:nvSpPr>
          <p:spPr>
            <a:xfrm flipH="1">
              <a:off x="0" y="36246"/>
              <a:ext cx="1250576" cy="1093307"/>
            </a:xfrm>
            <a:prstGeom prst="rt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Calibri" panose="020F0502020204030204" pitchFamily="34" charset="0"/>
              </a:endParaRPr>
            </a:p>
          </p:txBody>
        </p:sp>
        <p:sp>
          <p:nvSpPr>
            <p:cNvPr id="29" name="直角三角形 28"/>
            <p:cNvSpPr/>
            <p:nvPr/>
          </p:nvSpPr>
          <p:spPr>
            <a:xfrm>
              <a:off x="10917417" y="4445"/>
              <a:ext cx="1297756" cy="1125220"/>
            </a:xfrm>
            <a:prstGeom prst="rt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Calibri" panose="020F0502020204030204" pitchFamily="34" charset="0"/>
              </a:endParaRPr>
            </a:p>
          </p:txBody>
        </p:sp>
        <p:sp>
          <p:nvSpPr>
            <p:cNvPr id="30" name="直角三角形 29"/>
            <p:cNvSpPr/>
            <p:nvPr/>
          </p:nvSpPr>
          <p:spPr>
            <a:xfrm flipH="1" flipV="1">
              <a:off x="1067" y="5987081"/>
              <a:ext cx="1250576" cy="1093307"/>
            </a:xfrm>
            <a:prstGeom prst="rt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Calibri" panose="020F0502020204030204" pitchFamily="34" charset="0"/>
              </a:endParaRPr>
            </a:p>
          </p:txBody>
        </p:sp>
        <p:sp>
          <p:nvSpPr>
            <p:cNvPr id="31" name="直角三角形 30"/>
            <p:cNvSpPr/>
            <p:nvPr/>
          </p:nvSpPr>
          <p:spPr>
            <a:xfrm flipV="1">
              <a:off x="10933182" y="5970905"/>
              <a:ext cx="1258659" cy="1109980"/>
            </a:xfrm>
            <a:prstGeom prst="rt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Calibri" panose="020F0502020204030204" pitchFamily="34" charset="0"/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0" y="1122335"/>
              <a:ext cx="1371600" cy="48647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Calibri" panose="020F0502020204030204" pitchFamily="34" charset="0"/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10844268" y="1122045"/>
              <a:ext cx="1371535" cy="487235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Calibri" panose="020F0502020204030204" pitchFamily="34" charset="0"/>
              </a:endParaRPr>
            </a:p>
          </p:txBody>
        </p:sp>
      </p:grpSp>
      <p:sp>
        <p:nvSpPr>
          <p:cNvPr id="3" name="Text Box 2"/>
          <p:cNvSpPr txBox="1"/>
          <p:nvPr/>
        </p:nvSpPr>
        <p:spPr>
          <a:xfrm>
            <a:off x="5342256" y="536575"/>
            <a:ext cx="156972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/>
            <a:r>
              <a:rPr lang="en-US" altLang="zh-CN" sz="2400" b="1" u="sng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sym typeface="+mn-ea"/>
              </a:rPr>
              <a:t>References</a:t>
            </a:r>
            <a:endParaRPr lang="en-US" sz="2400"/>
          </a:p>
        </p:txBody>
      </p:sp>
      <p:sp>
        <p:nvSpPr>
          <p:cNvPr id="5" name="îsľïḋé"/>
          <p:cNvSpPr/>
          <p:nvPr/>
        </p:nvSpPr>
        <p:spPr bwMode="auto">
          <a:xfrm>
            <a:off x="874395" y="1297305"/>
            <a:ext cx="10039985" cy="42627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ctr" anchorCtr="0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en-US" altLang="zh-CN" sz="1200" dirty="0">
              <a:ea typeface="Calibri" panose="020F0502020204030204" pitchFamily="34" charset="0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462915" y="1198880"/>
            <a:ext cx="11504295" cy="50774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Wingdings" panose="05000000000000000000" charset="0"/>
              <a:buChar char="q"/>
            </a:pPr>
            <a:r>
              <a:rPr lang="en-US"/>
              <a:t>Girshick, Ross, et al. "Rich feature hierarchies for accurate object detection and semantic segmentation." Proceedings of the IEEE conference on computer vision and pattern recognition. 2014.</a:t>
            </a:r>
            <a:endParaRPr lang="en-US"/>
          </a:p>
          <a:p>
            <a:pPr marL="285750" indent="-285750">
              <a:buFont typeface="Wingdings" panose="05000000000000000000" charset="0"/>
              <a:buChar char="q"/>
            </a:pPr>
            <a:endParaRPr lang="en-US"/>
          </a:p>
          <a:p>
            <a:pPr marL="285750" indent="-285750">
              <a:buFont typeface="Wingdings" panose="05000000000000000000" charset="0"/>
              <a:buChar char="q"/>
            </a:pPr>
            <a:r>
              <a:rPr lang="en-US"/>
              <a:t>Girshick, Ross. "Fast r-cnn." Proceedings of the IEEE international conference on computer vision. 2015.</a:t>
            </a:r>
            <a:endParaRPr lang="en-US"/>
          </a:p>
          <a:p>
            <a:pPr marL="285750" indent="-285750">
              <a:buFont typeface="Wingdings" panose="05000000000000000000" charset="0"/>
              <a:buChar char="q"/>
            </a:pPr>
            <a:endParaRPr lang="en-US"/>
          </a:p>
          <a:p>
            <a:pPr marL="285750" indent="-285750">
              <a:buFont typeface="Wingdings" panose="05000000000000000000" charset="0"/>
              <a:buChar char="q"/>
            </a:pPr>
            <a:r>
              <a:rPr lang="en-US"/>
              <a:t>Ren, Shaoqing, et al. "Faster r-cnn: Towards real-time object detection with region proposal networks." arXiv preprint arXiv:1506.01497 (2015)</a:t>
            </a:r>
            <a:endParaRPr lang="en-US"/>
          </a:p>
          <a:p>
            <a:pPr marL="285750" indent="-285750">
              <a:buFont typeface="Wingdings" panose="05000000000000000000" charset="0"/>
              <a:buChar char="q"/>
            </a:pPr>
            <a:endParaRPr lang="en-US"/>
          </a:p>
          <a:p>
            <a:pPr marL="285750" indent="-285750">
              <a:buFont typeface="Wingdings" panose="05000000000000000000" charset="0"/>
              <a:buChar char="q"/>
            </a:pPr>
            <a:r>
              <a:rPr lang="en-US"/>
              <a:t>Redmon, Joseph, et al. "You only look once: Unified, real-time object detection." Proceedings of the IEEE conference on computer vision and pattern recognition. 2016.</a:t>
            </a:r>
            <a:endParaRPr lang="en-US"/>
          </a:p>
          <a:p>
            <a:pPr marL="285750" indent="-285750">
              <a:buFont typeface="Wingdings" panose="05000000000000000000" charset="0"/>
              <a:buChar char="q"/>
            </a:pPr>
            <a:endParaRPr lang="en-US"/>
          </a:p>
          <a:p>
            <a:pPr marL="285750" indent="-285750">
              <a:buFont typeface="Wingdings" panose="05000000000000000000" charset="0"/>
              <a:buChar char="q"/>
            </a:pPr>
            <a:r>
              <a:rPr lang="en-US"/>
              <a:t>Liu, Wei, et al. "Ssd: Single shot multibox detector." European conference on computer vision. Springer, Cham, 2016.</a:t>
            </a:r>
            <a:endParaRPr lang="en-US"/>
          </a:p>
          <a:p>
            <a:pPr marL="285750" indent="-285750">
              <a:buFont typeface="Wingdings" panose="05000000000000000000" charset="0"/>
              <a:buChar char="q"/>
            </a:pPr>
            <a:endParaRPr lang="en-US"/>
          </a:p>
          <a:p>
            <a:pPr marL="285750" indent="-285750">
              <a:buFont typeface="Wingdings" panose="05000000000000000000" charset="0"/>
              <a:buChar char="q"/>
            </a:pPr>
            <a:r>
              <a:rPr lang="en-US"/>
              <a:t>https://medium.com/hackernoon/evolution-of-image-recognition-and-object-detection-from-apes-to-machines-580ed4247f1e</a:t>
            </a:r>
            <a:endParaRPr lang="en-US"/>
          </a:p>
          <a:p>
            <a:pPr marL="285750" indent="-285750">
              <a:buFont typeface="Wingdings" panose="05000000000000000000" charset="0"/>
              <a:buChar char="q"/>
            </a:pPr>
            <a:endParaRPr lang="en-US"/>
          </a:p>
          <a:p>
            <a:pPr marL="285750" indent="-285750">
              <a:buFont typeface="Wingdings" panose="05000000000000000000" charset="0"/>
              <a:buChar char="q"/>
            </a:pPr>
            <a:r>
              <a:rPr lang="en-US"/>
              <a:t>https://www.analyticsvidhya.com/blog/2018/10/a-step-by-step-introduction-to-the-basic-object-detection-algorithms-part-1/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C:\Users\hp\Desktop\Picture1.pngPicture1"/>
          <p:cNvPicPr>
            <a:picLocks noChangeAspect="1"/>
          </p:cNvPicPr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0" y="-231775"/>
            <a:ext cx="12302490" cy="714502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2958353" y="2877672"/>
            <a:ext cx="6360460" cy="219187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Calibri" panose="020F0502020204030204" pitchFamily="34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812570" y="2737963"/>
            <a:ext cx="6674225" cy="2448000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Calibri" panose="020F050202020403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156013" y="2195788"/>
            <a:ext cx="1425389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500" dirty="0" smtClean="0">
                <a:latin typeface="Calibri" panose="020F0502020204030204" pitchFamily="34" charset="0"/>
                <a:ea typeface="Calibri" panose="020F0502020204030204" pitchFamily="34" charset="0"/>
              </a:rPr>
              <a:t>“</a:t>
            </a:r>
            <a:endParaRPr lang="zh-CN" altLang="en-US" sz="11500" dirty="0"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785532" y="2958927"/>
            <a:ext cx="4732020" cy="20300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7200" b="1" dirty="0" smtClean="0">
                <a:latin typeface="Calibri" panose="020F0502020204030204" pitchFamily="34" charset="0"/>
                <a:ea typeface="Calibri" panose="020F0502020204030204" pitchFamily="34" charset="0"/>
              </a:rPr>
              <a:t>THANK YOU</a:t>
            </a:r>
            <a:endParaRPr lang="en-US" altLang="zh-CN" sz="7200" b="1" dirty="0" smtClean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algn="r"/>
            <a:r>
              <a:rPr lang="en-US" altLang="zh-CN" b="1" dirty="0">
                <a:latin typeface="Calibri" panose="020F0502020204030204" pitchFamily="34" charset="0"/>
                <a:ea typeface="Calibri" panose="020F0502020204030204" pitchFamily="34" charset="0"/>
              </a:rPr>
              <a:t>- By Vibhu Gupta</a:t>
            </a:r>
            <a:endParaRPr lang="en-US" altLang="zh-CN" b="1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algn="r"/>
            <a:r>
              <a:rPr lang="en-US" altLang="zh-CN" b="1" dirty="0">
                <a:latin typeface="Calibri" panose="020F0502020204030204" pitchFamily="34" charset="0"/>
                <a:ea typeface="Calibri" panose="020F0502020204030204" pitchFamily="34" charset="0"/>
              </a:rPr>
              <a:t>5CSE-3Y</a:t>
            </a:r>
            <a:endParaRPr lang="en-US" altLang="zh-CN" b="1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algn="r"/>
            <a:r>
              <a:rPr lang="en-US" altLang="zh-CN" b="1" dirty="0">
                <a:latin typeface="Calibri" panose="020F0502020204030204" pitchFamily="34" charset="0"/>
                <a:ea typeface="Calibri" panose="020F0502020204030204" pitchFamily="34" charset="0"/>
              </a:rPr>
              <a:t>A2305219217</a:t>
            </a:r>
            <a:endParaRPr lang="en-US" altLang="zh-CN" b="1" dirty="0"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9426949" y="4596877"/>
            <a:ext cx="1383874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500" dirty="0" smtClean="0">
                <a:latin typeface="Calibri" panose="020F0502020204030204" pitchFamily="34" charset="0"/>
                <a:ea typeface="Calibri" panose="020F0502020204030204" pitchFamily="34" charset="0"/>
              </a:rPr>
              <a:t>”</a:t>
            </a:r>
            <a:endParaRPr lang="zh-CN" altLang="en-US" sz="11500" dirty="0"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itle 5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8" name="图片 47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850"/>
          <a:stretch>
            <a:fillRect/>
          </a:stretch>
        </p:blipFill>
        <p:spPr>
          <a:xfrm>
            <a:off x="0" y="3038"/>
            <a:ext cx="12192000" cy="7083562"/>
          </a:xfrm>
          <a:prstGeom prst="rect">
            <a:avLst/>
          </a:prstGeom>
        </p:spPr>
      </p:pic>
      <p:sp>
        <p:nvSpPr>
          <p:cNvPr id="49" name="矩形 48"/>
          <p:cNvSpPr/>
          <p:nvPr/>
        </p:nvSpPr>
        <p:spPr>
          <a:xfrm>
            <a:off x="555886" y="537771"/>
            <a:ext cx="11080377" cy="57822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Calibri" panose="020F0502020204030204" pitchFamily="34" charset="0"/>
            </a:endParaRPr>
          </a:p>
        </p:txBody>
      </p:sp>
      <p:grpSp>
        <p:nvGrpSpPr>
          <p:cNvPr id="3" name="85c09ab5-a7d6-4dbd-9a15-c15030d5abd9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2"/>
            </p:custDataLst>
          </p:nvPr>
        </p:nvGrpSpPr>
        <p:grpSpPr>
          <a:xfrm>
            <a:off x="1362636" y="1389896"/>
            <a:ext cx="10006027" cy="3737384"/>
            <a:chOff x="1469316" y="1671836"/>
            <a:chExt cx="10006027" cy="3737384"/>
          </a:xfrm>
        </p:grpSpPr>
        <p:grpSp>
          <p:nvGrpSpPr>
            <p:cNvPr id="5" name="íṡļïḋè"/>
            <p:cNvGrpSpPr/>
            <p:nvPr/>
          </p:nvGrpSpPr>
          <p:grpSpPr>
            <a:xfrm>
              <a:off x="6564052" y="1671836"/>
              <a:ext cx="1298153" cy="641705"/>
              <a:chOff x="5555940" y="620209"/>
              <a:chExt cx="1298153" cy="641705"/>
            </a:xfrm>
          </p:grpSpPr>
          <p:sp>
            <p:nvSpPr>
              <p:cNvPr id="46" name="işļiďé"/>
              <p:cNvSpPr txBox="1"/>
              <p:nvPr/>
            </p:nvSpPr>
            <p:spPr>
              <a:xfrm>
                <a:off x="5555940" y="620209"/>
                <a:ext cx="1278961" cy="492443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normAutofit/>
              </a:bodyPr>
              <a:lstStyle/>
              <a:p>
                <a:endParaRPr lang="zh-CN" altLang="en-US" sz="3200" dirty="0">
                  <a:solidFill>
                    <a:srgbClr val="3D586F"/>
                  </a:solidFill>
                  <a:latin typeface="Calibri" panose="020F0502020204030204" pitchFamily="34" charset="0"/>
                  <a:ea typeface="Calibri" panose="020F0502020204030204" pitchFamily="34" charset="0"/>
                </a:endParaRPr>
              </a:p>
            </p:txBody>
          </p:sp>
          <p:sp>
            <p:nvSpPr>
              <p:cNvPr id="47" name="îṡļiďê"/>
              <p:cNvSpPr txBox="1"/>
              <p:nvPr/>
            </p:nvSpPr>
            <p:spPr>
              <a:xfrm>
                <a:off x="5584515" y="984915"/>
                <a:ext cx="1269578" cy="276999"/>
              </a:xfrm>
              <a:prstGeom prst="rect">
                <a:avLst/>
              </a:prstGeom>
              <a:noFill/>
            </p:spPr>
            <p:txBody>
              <a:bodyPr wrap="none" lIns="0" tIns="0" rIns="0" bIns="0">
                <a:noAutofit/>
              </a:bodyPr>
              <a:lstStyle/>
              <a:p>
                <a:r>
                  <a:rPr lang="en-US" altLang="zh-CN" sz="2800">
                    <a:solidFill>
                      <a:schemeClr val="bg2">
                        <a:lumMod val="50000"/>
                      </a:schemeClr>
                    </a:solidFill>
                    <a:ea typeface="Calibri" panose="020F0502020204030204" pitchFamily="34" charset="0"/>
                  </a:rPr>
                  <a:t>CONTENTS</a:t>
                </a:r>
                <a:endParaRPr lang="en-US" altLang="zh-CN" sz="2800">
                  <a:solidFill>
                    <a:schemeClr val="bg2">
                      <a:lumMod val="50000"/>
                    </a:schemeClr>
                  </a:solidFill>
                  <a:ea typeface="Calibri" panose="020F0502020204030204" pitchFamily="34" charset="0"/>
                </a:endParaRPr>
              </a:p>
            </p:txBody>
          </p:sp>
        </p:grpSp>
        <p:sp>
          <p:nvSpPr>
            <p:cNvPr id="6" name="í$1iḓe"/>
            <p:cNvSpPr/>
            <p:nvPr/>
          </p:nvSpPr>
          <p:spPr bwMode="auto">
            <a:xfrm>
              <a:off x="8509530" y="1971370"/>
              <a:ext cx="2965813" cy="364659"/>
            </a:xfrm>
            <a:custGeom>
              <a:avLst/>
              <a:gdLst>
                <a:gd name="connsiteX0" fmla="*/ 165962 w 2965813"/>
                <a:gd name="connsiteY0" fmla="*/ 0 h 364659"/>
                <a:gd name="connsiteX1" fmla="*/ 2965813 w 2965813"/>
                <a:gd name="connsiteY1" fmla="*/ 0 h 364659"/>
                <a:gd name="connsiteX2" fmla="*/ 2965813 w 2965813"/>
                <a:gd name="connsiteY2" fmla="*/ 364659 h 364659"/>
                <a:gd name="connsiteX3" fmla="*/ 0 w 2965813"/>
                <a:gd name="connsiteY3" fmla="*/ 364659 h 364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65813" h="364659">
                  <a:moveTo>
                    <a:pt x="165962" y="0"/>
                  </a:moveTo>
                  <a:lnTo>
                    <a:pt x="2965813" y="0"/>
                  </a:lnTo>
                  <a:lnTo>
                    <a:pt x="2965813" y="364659"/>
                  </a:lnTo>
                  <a:lnTo>
                    <a:pt x="0" y="364659"/>
                  </a:lnTo>
                  <a:close/>
                </a:path>
              </a:pathLst>
            </a:custGeom>
            <a:solidFill>
              <a:srgbClr val="212D36"/>
            </a:solidFill>
            <a:ln w="19050">
              <a:noFill/>
              <a:round/>
            </a:ln>
          </p:spPr>
          <p:txBody>
            <a:bodyPr anchor="ctr"/>
            <a:lstStyle/>
            <a:p>
              <a:pPr algn="ctr"/>
              <a:endParaRPr>
                <a:solidFill>
                  <a:srgbClr val="1E282F"/>
                </a:solidFill>
              </a:endParaRPr>
            </a:p>
          </p:txBody>
        </p:sp>
        <p:grpSp>
          <p:nvGrpSpPr>
            <p:cNvPr id="7" name="ïš1ïḓè"/>
            <p:cNvGrpSpPr/>
            <p:nvPr/>
          </p:nvGrpSpPr>
          <p:grpSpPr>
            <a:xfrm>
              <a:off x="1469316" y="1808820"/>
              <a:ext cx="4252259" cy="3600400"/>
              <a:chOff x="4806253" y="1988840"/>
              <a:chExt cx="4252259" cy="3600400"/>
            </a:xfrm>
          </p:grpSpPr>
          <p:sp>
            <p:nvSpPr>
              <p:cNvPr id="44" name="îṧlïḑè"/>
              <p:cNvSpPr/>
              <p:nvPr/>
            </p:nvSpPr>
            <p:spPr>
              <a:xfrm>
                <a:off x="4806253" y="2982218"/>
                <a:ext cx="613472" cy="613472"/>
              </a:xfrm>
              <a:prstGeom prst="ellipse">
                <a:avLst/>
              </a:prstGeom>
              <a:solidFill>
                <a:srgbClr val="007981"/>
              </a:solidFill>
              <a:ln w="28575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  <p:grpSp>
            <p:nvGrpSpPr>
              <p:cNvPr id="10" name="îṩḷíḑè"/>
              <p:cNvGrpSpPr/>
              <p:nvPr/>
            </p:nvGrpSpPr>
            <p:grpSpPr>
              <a:xfrm>
                <a:off x="4806253" y="3975596"/>
                <a:ext cx="613472" cy="613472"/>
                <a:chOff x="4806253" y="3975596"/>
                <a:chExt cx="613472" cy="613472"/>
              </a:xfrm>
            </p:grpSpPr>
            <p:sp>
              <p:nvSpPr>
                <p:cNvPr id="42" name="ïSliďè"/>
                <p:cNvSpPr/>
                <p:nvPr/>
              </p:nvSpPr>
              <p:spPr>
                <a:xfrm>
                  <a:off x="4806253" y="3975596"/>
                  <a:ext cx="613472" cy="613472"/>
                </a:xfrm>
                <a:prstGeom prst="ellipse">
                  <a:avLst/>
                </a:prstGeom>
                <a:solidFill>
                  <a:schemeClr val="accent3">
                    <a:lumMod val="100000"/>
                  </a:schemeClr>
                </a:solidFill>
                <a:ln w="28575"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43" name="i$1iḑè"/>
                <p:cNvSpPr/>
                <p:nvPr/>
              </p:nvSpPr>
              <p:spPr bwMode="auto">
                <a:xfrm>
                  <a:off x="5003891" y="4174066"/>
                  <a:ext cx="197601" cy="225388"/>
                </a:xfrm>
                <a:custGeom>
                  <a:avLst/>
                  <a:gdLst>
                    <a:gd name="T0" fmla="*/ 145512959 w 21600"/>
                    <a:gd name="T1" fmla="*/ 203073433 h 21600"/>
                    <a:gd name="T2" fmla="*/ 145802623 w 21600"/>
                    <a:gd name="T3" fmla="*/ 194761133 h 21600"/>
                    <a:gd name="T4" fmla="*/ 145802623 w 21600"/>
                    <a:gd name="T5" fmla="*/ 125373600 h 21600"/>
                    <a:gd name="T6" fmla="*/ 104926995 w 21600"/>
                    <a:gd name="T7" fmla="*/ 39943277 h 21600"/>
                    <a:gd name="T8" fmla="*/ 105749513 w 21600"/>
                    <a:gd name="T9" fmla="*/ 31392540 h 21600"/>
                    <a:gd name="T10" fmla="*/ 84532065 w 21600"/>
                    <a:gd name="T11" fmla="*/ 0 h 21600"/>
                    <a:gd name="T12" fmla="*/ 63314533 w 21600"/>
                    <a:gd name="T13" fmla="*/ 31392540 h 21600"/>
                    <a:gd name="T14" fmla="*/ 64145452 w 21600"/>
                    <a:gd name="T15" fmla="*/ 39996478 h 21600"/>
                    <a:gd name="T16" fmla="*/ 23363023 w 21600"/>
                    <a:gd name="T17" fmla="*/ 125385918 h 21600"/>
                    <a:gd name="T18" fmla="*/ 23363023 w 21600"/>
                    <a:gd name="T19" fmla="*/ 194761133 h 21600"/>
                    <a:gd name="T20" fmla="*/ 23645246 w 21600"/>
                    <a:gd name="T21" fmla="*/ 203100602 h 21600"/>
                    <a:gd name="T22" fmla="*/ 0 w 21600"/>
                    <a:gd name="T23" fmla="*/ 236998693 h 21600"/>
                    <a:gd name="T24" fmla="*/ 9272957 w 21600"/>
                    <a:gd name="T25" fmla="*/ 250706436 h 21600"/>
                    <a:gd name="T26" fmla="*/ 63534281 w 21600"/>
                    <a:gd name="T27" fmla="*/ 250706436 h 21600"/>
                    <a:gd name="T28" fmla="*/ 63314533 w 21600"/>
                    <a:gd name="T29" fmla="*/ 254962705 h 21600"/>
                    <a:gd name="T30" fmla="*/ 84532065 w 21600"/>
                    <a:gd name="T31" fmla="*/ 286355233 h 21600"/>
                    <a:gd name="T32" fmla="*/ 105749513 w 21600"/>
                    <a:gd name="T33" fmla="*/ 254962705 h 21600"/>
                    <a:gd name="T34" fmla="*/ 105529766 w 21600"/>
                    <a:gd name="T35" fmla="*/ 250706436 h 21600"/>
                    <a:gd name="T36" fmla="*/ 159908522 w 21600"/>
                    <a:gd name="T37" fmla="*/ 250706436 h 21600"/>
                    <a:gd name="T38" fmla="*/ 169173962 w 21600"/>
                    <a:gd name="T39" fmla="*/ 236998693 h 21600"/>
                    <a:gd name="T40" fmla="*/ 145512959 w 21600"/>
                    <a:gd name="T41" fmla="*/ 203073433 h 21600"/>
                    <a:gd name="T42" fmla="*/ 72721479 w 21600"/>
                    <a:gd name="T43" fmla="*/ 31392540 h 21600"/>
                    <a:gd name="T44" fmla="*/ 84532065 w 21600"/>
                    <a:gd name="T45" fmla="*/ 13920288 h 21600"/>
                    <a:gd name="T46" fmla="*/ 96343451 w 21600"/>
                    <a:gd name="T47" fmla="*/ 31392540 h 21600"/>
                    <a:gd name="T48" fmla="*/ 95802281 w 21600"/>
                    <a:gd name="T49" fmla="*/ 36338135 h 21600"/>
                    <a:gd name="T50" fmla="*/ 84587024 w 21600"/>
                    <a:gd name="T51" fmla="*/ 34799986 h 21600"/>
                    <a:gd name="T52" fmla="*/ 73269292 w 21600"/>
                    <a:gd name="T53" fmla="*/ 36364156 h 21600"/>
                    <a:gd name="T54" fmla="*/ 72721479 w 21600"/>
                    <a:gd name="T55" fmla="*/ 31392540 h 21600"/>
                    <a:gd name="T56" fmla="*/ 72721479 w 21600"/>
                    <a:gd name="T57" fmla="*/ 31392540 h 21600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</a:gdLst>
                  <a:ahLst/>
                  <a:cxnLst>
                    <a:cxn ang="T58">
                      <a:pos x="T0" y="T1"/>
                    </a:cxn>
                    <a:cxn ang="T59">
                      <a:pos x="T2" y="T3"/>
                    </a:cxn>
                    <a:cxn ang="T60">
                      <a:pos x="T4" y="T5"/>
                    </a:cxn>
                    <a:cxn ang="T61">
                      <a:pos x="T6" y="T7"/>
                    </a:cxn>
                    <a:cxn ang="T62">
                      <a:pos x="T8" y="T9"/>
                    </a:cxn>
                    <a:cxn ang="T63">
                      <a:pos x="T10" y="T11"/>
                    </a:cxn>
                    <a:cxn ang="T64">
                      <a:pos x="T12" y="T13"/>
                    </a:cxn>
                    <a:cxn ang="T65">
                      <a:pos x="T14" y="T15"/>
                    </a:cxn>
                    <a:cxn ang="T66">
                      <a:pos x="T16" y="T17"/>
                    </a:cxn>
                    <a:cxn ang="T67">
                      <a:pos x="T18" y="T19"/>
                    </a:cxn>
                    <a:cxn ang="T68">
                      <a:pos x="T20" y="T21"/>
                    </a:cxn>
                    <a:cxn ang="T69">
                      <a:pos x="T22" y="T23"/>
                    </a:cxn>
                    <a:cxn ang="T70">
                      <a:pos x="T24" y="T25"/>
                    </a:cxn>
                    <a:cxn ang="T71">
                      <a:pos x="T26" y="T27"/>
                    </a:cxn>
                    <a:cxn ang="T72">
                      <a:pos x="T28" y="T29"/>
                    </a:cxn>
                    <a:cxn ang="T73">
                      <a:pos x="T30" y="T31"/>
                    </a:cxn>
                    <a:cxn ang="T74">
                      <a:pos x="T32" y="T33"/>
                    </a:cxn>
                    <a:cxn ang="T75">
                      <a:pos x="T34" y="T35"/>
                    </a:cxn>
                    <a:cxn ang="T76">
                      <a:pos x="T36" y="T37"/>
                    </a:cxn>
                    <a:cxn ang="T77">
                      <a:pos x="T38" y="T39"/>
                    </a:cxn>
                    <a:cxn ang="T78">
                      <a:pos x="T40" y="T41"/>
                    </a:cxn>
                    <a:cxn ang="T79">
                      <a:pos x="T42" y="T43"/>
                    </a:cxn>
                    <a:cxn ang="T80">
                      <a:pos x="T44" y="T45"/>
                    </a:cxn>
                    <a:cxn ang="T81">
                      <a:pos x="T46" y="T47"/>
                    </a:cxn>
                    <a:cxn ang="T82">
                      <a:pos x="T48" y="T49"/>
                    </a:cxn>
                    <a:cxn ang="T83">
                      <a:pos x="T50" y="T51"/>
                    </a:cxn>
                    <a:cxn ang="T84">
                      <a:pos x="T52" y="T53"/>
                    </a:cxn>
                    <a:cxn ang="T85">
                      <a:pos x="T54" y="T55"/>
                    </a:cxn>
                    <a:cxn ang="T86">
                      <a:pos x="T56" y="T57"/>
                    </a:cxn>
                  </a:cxnLst>
                  <a:rect l="0" t="0" r="r" b="b"/>
                  <a:pathLst>
                    <a:path w="21600" h="21600">
                      <a:moveTo>
                        <a:pt x="18579" y="15318"/>
                      </a:moveTo>
                      <a:cubicBezTo>
                        <a:pt x="18603" y="15119"/>
                        <a:pt x="18616" y="14912"/>
                        <a:pt x="18616" y="14691"/>
                      </a:cubicBezTo>
                      <a:lnTo>
                        <a:pt x="18616" y="9457"/>
                      </a:lnTo>
                      <a:cubicBezTo>
                        <a:pt x="18616" y="6480"/>
                        <a:pt x="16437" y="3949"/>
                        <a:pt x="13397" y="3013"/>
                      </a:cubicBezTo>
                      <a:cubicBezTo>
                        <a:pt x="13464" y="2807"/>
                        <a:pt x="13502" y="2592"/>
                        <a:pt x="13502" y="2368"/>
                      </a:cubicBezTo>
                      <a:cubicBezTo>
                        <a:pt x="13502" y="1061"/>
                        <a:pt x="12289" y="0"/>
                        <a:pt x="10793" y="0"/>
                      </a:cubicBezTo>
                      <a:cubicBezTo>
                        <a:pt x="9297" y="0"/>
                        <a:pt x="8084" y="1060"/>
                        <a:pt x="8084" y="2368"/>
                      </a:cubicBezTo>
                      <a:cubicBezTo>
                        <a:pt x="8084" y="2593"/>
                        <a:pt x="8122" y="2810"/>
                        <a:pt x="8190" y="3017"/>
                      </a:cubicBezTo>
                      <a:cubicBezTo>
                        <a:pt x="5156" y="3956"/>
                        <a:pt x="2983" y="6484"/>
                        <a:pt x="2983" y="9458"/>
                      </a:cubicBezTo>
                      <a:lnTo>
                        <a:pt x="2983" y="14691"/>
                      </a:lnTo>
                      <a:cubicBezTo>
                        <a:pt x="2983" y="14912"/>
                        <a:pt x="2996" y="15121"/>
                        <a:pt x="3019" y="15320"/>
                      </a:cubicBezTo>
                      <a:lnTo>
                        <a:pt x="0" y="17877"/>
                      </a:lnTo>
                      <a:cubicBezTo>
                        <a:pt x="0" y="18448"/>
                        <a:pt x="530" y="18911"/>
                        <a:pt x="1184" y="18911"/>
                      </a:cubicBezTo>
                      <a:lnTo>
                        <a:pt x="8112" y="18911"/>
                      </a:lnTo>
                      <a:cubicBezTo>
                        <a:pt x="8096" y="19017"/>
                        <a:pt x="8084" y="19123"/>
                        <a:pt x="8084" y="19232"/>
                      </a:cubicBezTo>
                      <a:cubicBezTo>
                        <a:pt x="8084" y="20540"/>
                        <a:pt x="9297" y="21600"/>
                        <a:pt x="10793" y="21600"/>
                      </a:cubicBezTo>
                      <a:cubicBezTo>
                        <a:pt x="12289" y="21600"/>
                        <a:pt x="13502" y="20540"/>
                        <a:pt x="13502" y="19232"/>
                      </a:cubicBezTo>
                      <a:cubicBezTo>
                        <a:pt x="13502" y="19123"/>
                        <a:pt x="13490" y="19016"/>
                        <a:pt x="13474" y="18911"/>
                      </a:cubicBezTo>
                      <a:lnTo>
                        <a:pt x="20417" y="18911"/>
                      </a:lnTo>
                      <a:cubicBezTo>
                        <a:pt x="21070" y="18911"/>
                        <a:pt x="21600" y="18448"/>
                        <a:pt x="21600" y="17877"/>
                      </a:cubicBezTo>
                      <a:lnTo>
                        <a:pt x="18579" y="15318"/>
                      </a:lnTo>
                      <a:close/>
                      <a:moveTo>
                        <a:pt x="9285" y="2368"/>
                      </a:moveTo>
                      <a:cubicBezTo>
                        <a:pt x="9285" y="1641"/>
                        <a:pt x="9962" y="1050"/>
                        <a:pt x="10793" y="1050"/>
                      </a:cubicBezTo>
                      <a:cubicBezTo>
                        <a:pt x="11624" y="1050"/>
                        <a:pt x="12301" y="1641"/>
                        <a:pt x="12301" y="2368"/>
                      </a:cubicBezTo>
                      <a:cubicBezTo>
                        <a:pt x="12301" y="2498"/>
                        <a:pt x="12272" y="2622"/>
                        <a:pt x="12232" y="2741"/>
                      </a:cubicBezTo>
                      <a:cubicBezTo>
                        <a:pt x="11767" y="2666"/>
                        <a:pt x="11289" y="2625"/>
                        <a:pt x="10800" y="2625"/>
                      </a:cubicBezTo>
                      <a:cubicBezTo>
                        <a:pt x="10306" y="2625"/>
                        <a:pt x="9824" y="2666"/>
                        <a:pt x="9355" y="2743"/>
                      </a:cubicBezTo>
                      <a:cubicBezTo>
                        <a:pt x="9314" y="2623"/>
                        <a:pt x="9285" y="2499"/>
                        <a:pt x="9285" y="2368"/>
                      </a:cubicBezTo>
                      <a:close/>
                      <a:moveTo>
                        <a:pt x="9285" y="2368"/>
                      </a:moveTo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</p:grpSp>
          <p:sp>
            <p:nvSpPr>
              <p:cNvPr id="35" name="ïṩḷïdê"/>
              <p:cNvSpPr/>
              <p:nvPr/>
            </p:nvSpPr>
            <p:spPr>
              <a:xfrm>
                <a:off x="4806253" y="4968974"/>
                <a:ext cx="613472" cy="613472"/>
              </a:xfrm>
              <a:prstGeom prst="ellipse">
                <a:avLst/>
              </a:prstGeom>
              <a:solidFill>
                <a:srgbClr val="1E282F"/>
              </a:solidFill>
              <a:ln w="28575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  <p:sp>
            <p:nvSpPr>
              <p:cNvPr id="25" name="ïṩ1ïḋé"/>
              <p:cNvSpPr/>
              <p:nvPr/>
            </p:nvSpPr>
            <p:spPr>
              <a:xfrm>
                <a:off x="4806253" y="1988840"/>
                <a:ext cx="613472" cy="613472"/>
              </a:xfrm>
              <a:prstGeom prst="ellipse">
                <a:avLst/>
              </a:prstGeom>
              <a:solidFill>
                <a:srgbClr val="3D586F"/>
              </a:solidFill>
              <a:ln w="28575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  <p:grpSp>
            <p:nvGrpSpPr>
              <p:cNvPr id="13" name="iŝ1îḍe"/>
              <p:cNvGrpSpPr/>
              <p:nvPr/>
            </p:nvGrpSpPr>
            <p:grpSpPr>
              <a:xfrm>
                <a:off x="5552033" y="2043175"/>
                <a:ext cx="3506479" cy="565931"/>
                <a:chOff x="5505845" y="1952090"/>
                <a:chExt cx="3506479" cy="565931"/>
              </a:xfrm>
            </p:grpSpPr>
            <p:sp>
              <p:nvSpPr>
                <p:cNvPr id="23" name="ïş1îḋe"/>
                <p:cNvSpPr txBox="1"/>
                <p:nvPr/>
              </p:nvSpPr>
              <p:spPr>
                <a:xfrm>
                  <a:off x="5505845" y="1952090"/>
                  <a:ext cx="3506479" cy="20338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anchor="ctr" anchorCtr="0">
                  <a:noAutofit/>
                </a:bodyPr>
                <a:lstStyle/>
                <a:p>
                  <a:pPr algn="l"/>
                  <a:r>
                    <a:rPr lang="en-US" altLang="zh-CN" sz="1600" b="1" dirty="0" smtClean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Calibri" panose="020F0502020204030204" pitchFamily="34" charset="0"/>
                      <a:ea typeface="Calibri" panose="020F0502020204030204" pitchFamily="34" charset="0"/>
                    </a:rPr>
                    <a:t>Introduction to R-CNN family</a:t>
                  </a:r>
                  <a:endParaRPr lang="en-US" altLang="zh-CN" sz="1600" b="1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libri" panose="020F0502020204030204" pitchFamily="34" charset="0"/>
                    <a:ea typeface="Calibri" panose="020F0502020204030204" pitchFamily="34" charset="0"/>
                  </a:endParaRPr>
                </a:p>
              </p:txBody>
            </p:sp>
            <p:sp>
              <p:nvSpPr>
                <p:cNvPr id="24" name="îslíďè"/>
                <p:cNvSpPr txBox="1"/>
                <p:nvPr/>
              </p:nvSpPr>
              <p:spPr>
                <a:xfrm>
                  <a:off x="5505845" y="2216608"/>
                  <a:ext cx="3506479" cy="30141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anchor="t" anchorCtr="0">
                  <a:normAutofit fontScale="90000" lnSpcReduction="10000"/>
                </a:bodyPr>
                <a:lstStyle/>
                <a:p>
                  <a:pPr>
                    <a:lnSpc>
                      <a:spcPct val="120000"/>
                    </a:lnSpc>
                  </a:pPr>
                  <a:r>
                    <a:rPr lang="en-US" altLang="zh-CN" sz="1050">
                      <a:solidFill>
                        <a:sysClr val="windowText" lastClr="000000"/>
                      </a:solidFill>
                      <a:ea typeface="Calibri" panose="020F0502020204030204" pitchFamily="34" charset="0"/>
                    </a:rPr>
                    <a:t>R-CNN family of Object Detection Algorithms include </a:t>
                  </a:r>
                  <a:endParaRPr lang="en-US" altLang="zh-CN" sz="1050">
                    <a:solidFill>
                      <a:sysClr val="windowText" lastClr="000000"/>
                    </a:solidFill>
                    <a:ea typeface="Calibri" panose="020F0502020204030204" pitchFamily="34" charset="0"/>
                  </a:endParaRPr>
                </a:p>
                <a:p>
                  <a:pPr>
                    <a:lnSpc>
                      <a:spcPct val="120000"/>
                    </a:lnSpc>
                  </a:pPr>
                  <a:r>
                    <a:rPr lang="en-US" altLang="zh-CN" sz="1050">
                      <a:solidFill>
                        <a:sysClr val="windowText" lastClr="000000"/>
                      </a:solidFill>
                      <a:ea typeface="Calibri" panose="020F0502020204030204" pitchFamily="34" charset="0"/>
                    </a:rPr>
                    <a:t>R-CNN, Fast R-CNN, Faster R-CNN </a:t>
                  </a:r>
                  <a:endParaRPr lang="en-US" altLang="zh-CN" sz="1050">
                    <a:solidFill>
                      <a:sysClr val="windowText" lastClr="000000"/>
                    </a:solidFill>
                    <a:ea typeface="Calibri" panose="020F0502020204030204" pitchFamily="34" charset="0"/>
                  </a:endParaRPr>
                </a:p>
              </p:txBody>
            </p:sp>
          </p:grpSp>
          <p:grpSp>
            <p:nvGrpSpPr>
              <p:cNvPr id="14" name="íSḷiḑê"/>
              <p:cNvGrpSpPr/>
              <p:nvPr/>
            </p:nvGrpSpPr>
            <p:grpSpPr>
              <a:xfrm>
                <a:off x="5552033" y="2838433"/>
                <a:ext cx="3506479" cy="764051"/>
                <a:chOff x="5505845" y="1753970"/>
                <a:chExt cx="3506479" cy="764051"/>
              </a:xfrm>
            </p:grpSpPr>
            <p:sp>
              <p:nvSpPr>
                <p:cNvPr id="21" name="íṣľïḑè"/>
                <p:cNvSpPr txBox="1"/>
                <p:nvPr/>
              </p:nvSpPr>
              <p:spPr>
                <a:xfrm>
                  <a:off x="5505845" y="1753970"/>
                  <a:ext cx="3506470" cy="55880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anchor="ctr" anchorCtr="0">
                  <a:normAutofit/>
                </a:bodyPr>
                <a:lstStyle/>
                <a:p>
                  <a:pPr algn="l"/>
                  <a:r>
                    <a:rPr lang="en-US" sz="1600" b="1" dirty="0" smtClean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Calibri" panose="020F0502020204030204" pitchFamily="34" charset="0"/>
                      <a:ea typeface="Calibri" panose="020F0502020204030204" pitchFamily="34" charset="0"/>
                    </a:rPr>
                    <a:t>Comparative Study of R-CNN Algorithms:-</a:t>
                  </a:r>
                  <a:endParaRPr lang="en-US" sz="1600" b="1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libri" panose="020F0502020204030204" pitchFamily="34" charset="0"/>
                    <a:ea typeface="Calibri" panose="020F0502020204030204" pitchFamily="34" charset="0"/>
                  </a:endParaRPr>
                </a:p>
              </p:txBody>
            </p:sp>
            <p:sp>
              <p:nvSpPr>
                <p:cNvPr id="22" name="íślíḍè"/>
                <p:cNvSpPr txBox="1"/>
                <p:nvPr/>
              </p:nvSpPr>
              <p:spPr>
                <a:xfrm>
                  <a:off x="5505845" y="2216608"/>
                  <a:ext cx="3506479" cy="30141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anchor="t" anchorCtr="0">
                  <a:normAutofit fontScale="90000" lnSpcReduction="10000"/>
                </a:bodyPr>
                <a:lstStyle/>
                <a:p>
                  <a:pPr>
                    <a:lnSpc>
                      <a:spcPct val="120000"/>
                    </a:lnSpc>
                  </a:pPr>
                  <a:r>
                    <a:rPr lang="en-US" altLang="zh-CN" sz="1050">
                      <a:solidFill>
                        <a:sysClr val="windowText" lastClr="000000"/>
                      </a:solidFill>
                      <a:ea typeface="Calibri" panose="020F0502020204030204" pitchFamily="34" charset="0"/>
                    </a:rPr>
                    <a:t>Here we will have a look at various metrics used for comapiring among      R-CNN family of Algorithms</a:t>
                  </a:r>
                  <a:endParaRPr lang="en-US" altLang="zh-CN" sz="1050">
                    <a:solidFill>
                      <a:sysClr val="windowText" lastClr="000000"/>
                    </a:solidFill>
                    <a:ea typeface="Calibri" panose="020F0502020204030204" pitchFamily="34" charset="0"/>
                  </a:endParaRPr>
                </a:p>
              </p:txBody>
            </p:sp>
          </p:grpSp>
          <p:grpSp>
            <p:nvGrpSpPr>
              <p:cNvPr id="15" name="ïşḷíďê"/>
              <p:cNvGrpSpPr/>
              <p:nvPr/>
            </p:nvGrpSpPr>
            <p:grpSpPr>
              <a:xfrm>
                <a:off x="5552033" y="3975321"/>
                <a:ext cx="3506479" cy="620541"/>
                <a:chOff x="5505845" y="1897480"/>
                <a:chExt cx="3506479" cy="620541"/>
              </a:xfrm>
            </p:grpSpPr>
            <p:sp>
              <p:nvSpPr>
                <p:cNvPr id="19" name="íšlïde"/>
                <p:cNvSpPr txBox="1"/>
                <p:nvPr/>
              </p:nvSpPr>
              <p:spPr>
                <a:xfrm>
                  <a:off x="5505845" y="1897480"/>
                  <a:ext cx="3506470" cy="36957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anchor="ctr" anchorCtr="0">
                  <a:normAutofit/>
                </a:bodyPr>
                <a:lstStyle/>
                <a:p>
                  <a:pPr algn="l"/>
                  <a:r>
                    <a:rPr lang="en-US" altLang="zh-CN" sz="1600" b="1" dirty="0" smtClean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Calibri" panose="020F0502020204030204" pitchFamily="34" charset="0"/>
                      <a:ea typeface="Calibri" panose="020F0502020204030204" pitchFamily="34" charset="0"/>
                    </a:rPr>
                    <a:t>Single Stage Detection Algorithms</a:t>
                  </a:r>
                  <a:endParaRPr lang="en-US" altLang="zh-CN" sz="1600" b="1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libri" panose="020F0502020204030204" pitchFamily="34" charset="0"/>
                    <a:ea typeface="Calibri" panose="020F0502020204030204" pitchFamily="34" charset="0"/>
                  </a:endParaRPr>
                </a:p>
              </p:txBody>
            </p:sp>
            <p:sp>
              <p:nvSpPr>
                <p:cNvPr id="20" name="îṥļîḍè"/>
                <p:cNvSpPr txBox="1"/>
                <p:nvPr/>
              </p:nvSpPr>
              <p:spPr>
                <a:xfrm>
                  <a:off x="5505845" y="2216608"/>
                  <a:ext cx="3506479" cy="30141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anchor="t" anchorCtr="0">
                  <a:normAutofit fontScale="90000" lnSpcReduction="10000"/>
                </a:bodyPr>
                <a:lstStyle/>
                <a:p>
                  <a:pPr>
                    <a:lnSpc>
                      <a:spcPct val="120000"/>
                    </a:lnSpc>
                  </a:pPr>
                  <a:r>
                    <a:rPr lang="en-US" altLang="zh-CN" sz="1050">
                      <a:solidFill>
                        <a:sysClr val="windowText" lastClr="000000"/>
                      </a:solidFill>
                      <a:ea typeface="Calibri" panose="020F0502020204030204" pitchFamily="34" charset="0"/>
                    </a:rPr>
                    <a:t>Introduction to the populor YOLO &amp; SSD Algorithms for </a:t>
                  </a:r>
                  <a:endParaRPr lang="en-US" altLang="zh-CN" sz="1050">
                    <a:solidFill>
                      <a:sysClr val="windowText" lastClr="000000"/>
                    </a:solidFill>
                    <a:ea typeface="Calibri" panose="020F0502020204030204" pitchFamily="34" charset="0"/>
                  </a:endParaRPr>
                </a:p>
                <a:p>
                  <a:pPr>
                    <a:lnSpc>
                      <a:spcPct val="120000"/>
                    </a:lnSpc>
                  </a:pPr>
                  <a:r>
                    <a:rPr lang="en-US" altLang="zh-CN" sz="1050">
                      <a:solidFill>
                        <a:sysClr val="windowText" lastClr="000000"/>
                      </a:solidFill>
                      <a:ea typeface="Calibri" panose="020F0502020204030204" pitchFamily="34" charset="0"/>
                    </a:rPr>
                    <a:t>Object Detection</a:t>
                  </a:r>
                  <a:endParaRPr lang="en-US" altLang="zh-CN" sz="1050">
                    <a:solidFill>
                      <a:sysClr val="windowText" lastClr="000000"/>
                    </a:solidFill>
                    <a:ea typeface="Calibri" panose="020F0502020204030204" pitchFamily="34" charset="0"/>
                  </a:endParaRPr>
                </a:p>
              </p:txBody>
            </p:sp>
          </p:grpSp>
          <p:grpSp>
            <p:nvGrpSpPr>
              <p:cNvPr id="16" name="í$lidé"/>
              <p:cNvGrpSpPr/>
              <p:nvPr/>
            </p:nvGrpSpPr>
            <p:grpSpPr>
              <a:xfrm>
                <a:off x="5552033" y="5023309"/>
                <a:ext cx="3506479" cy="565931"/>
                <a:chOff x="5505845" y="1952090"/>
                <a:chExt cx="3506479" cy="565931"/>
              </a:xfrm>
            </p:grpSpPr>
            <p:sp>
              <p:nvSpPr>
                <p:cNvPr id="17" name="ísḷïḑê"/>
                <p:cNvSpPr txBox="1"/>
                <p:nvPr/>
              </p:nvSpPr>
              <p:spPr>
                <a:xfrm>
                  <a:off x="5505845" y="1952090"/>
                  <a:ext cx="3506479" cy="20338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anchor="ctr" anchorCtr="0">
                  <a:noAutofit/>
                </a:bodyPr>
                <a:lstStyle/>
                <a:p>
                  <a:r>
                    <a:rPr lang="en-US" altLang="zh-CN" sz="1600" b="1" dirty="0" smtClean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Calibri" panose="020F0502020204030204" pitchFamily="34" charset="0"/>
                      <a:ea typeface="Calibri" panose="020F0502020204030204" pitchFamily="34" charset="0"/>
                    </a:rPr>
                    <a:t>Implementation Details of the Algorithms</a:t>
                  </a:r>
                  <a:endParaRPr lang="en-US" altLang="zh-CN" sz="16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libri" panose="020F0502020204030204" pitchFamily="34" charset="0"/>
                    <a:ea typeface="Calibri" panose="020F0502020204030204" pitchFamily="34" charset="0"/>
                  </a:endParaRPr>
                </a:p>
              </p:txBody>
            </p:sp>
            <p:sp>
              <p:nvSpPr>
                <p:cNvPr id="18" name="ïSlïḍè"/>
                <p:cNvSpPr txBox="1"/>
                <p:nvPr/>
              </p:nvSpPr>
              <p:spPr>
                <a:xfrm>
                  <a:off x="5505845" y="2216608"/>
                  <a:ext cx="3506479" cy="30141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anchor="t" anchorCtr="0">
                  <a:normAutofit fontScale="90000" lnSpcReduction="10000"/>
                </a:bodyPr>
                <a:lstStyle/>
                <a:p>
                  <a:pPr>
                    <a:lnSpc>
                      <a:spcPct val="120000"/>
                    </a:lnSpc>
                  </a:pPr>
                  <a:r>
                    <a:rPr lang="en-US" altLang="zh-CN" sz="1050">
                      <a:solidFill>
                        <a:sysClr val="windowText" lastClr="000000"/>
                      </a:solidFill>
                      <a:ea typeface="Calibri" panose="020F0502020204030204" pitchFamily="34" charset="0"/>
                    </a:rPr>
                    <a:t>Here we will lool at table used for comparison of Algorithms as well as Google Colab Notebooks for Code Implementations </a:t>
                  </a:r>
                  <a:endParaRPr lang="en-US" altLang="zh-CN" sz="1050">
                    <a:solidFill>
                      <a:sysClr val="windowText" lastClr="000000"/>
                    </a:solidFill>
                    <a:ea typeface="Calibri" panose="020F0502020204030204" pitchFamily="34" charset="0"/>
                  </a:endParaRPr>
                </a:p>
              </p:txBody>
            </p:sp>
          </p:grpSp>
        </p:grpSp>
        <p:sp>
          <p:nvSpPr>
            <p:cNvPr id="8" name="îṡ1iḓe"/>
            <p:cNvSpPr/>
            <p:nvPr/>
          </p:nvSpPr>
          <p:spPr bwMode="auto">
            <a:xfrm>
              <a:off x="7716180" y="1726394"/>
              <a:ext cx="2965813" cy="364659"/>
            </a:xfrm>
            <a:custGeom>
              <a:avLst/>
              <a:gdLst>
                <a:gd name="connsiteX0" fmla="*/ 165962 w 2965813"/>
                <a:gd name="connsiteY0" fmla="*/ 0 h 364659"/>
                <a:gd name="connsiteX1" fmla="*/ 2965813 w 2965813"/>
                <a:gd name="connsiteY1" fmla="*/ 0 h 364659"/>
                <a:gd name="connsiteX2" fmla="*/ 2965813 w 2965813"/>
                <a:gd name="connsiteY2" fmla="*/ 364659 h 364659"/>
                <a:gd name="connsiteX3" fmla="*/ 0 w 2965813"/>
                <a:gd name="connsiteY3" fmla="*/ 364659 h 364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65813" h="364659">
                  <a:moveTo>
                    <a:pt x="165962" y="0"/>
                  </a:moveTo>
                  <a:lnTo>
                    <a:pt x="2965813" y="0"/>
                  </a:lnTo>
                  <a:lnTo>
                    <a:pt x="2965813" y="364659"/>
                  </a:lnTo>
                  <a:lnTo>
                    <a:pt x="0" y="364659"/>
                  </a:lnTo>
                  <a:close/>
                </a:path>
              </a:pathLst>
            </a:custGeom>
            <a:solidFill>
              <a:srgbClr val="3D586F"/>
            </a:solidFill>
            <a:ln w="19050">
              <a:noFill/>
              <a:round/>
            </a:ln>
          </p:spPr>
          <p:txBody>
            <a:bodyPr anchor="ctr"/>
            <a:lstStyle/>
            <a:p>
              <a:pPr algn="ctr"/>
            </a:p>
          </p:txBody>
        </p:sp>
      </p:grpSp>
      <p:pic>
        <p:nvPicPr>
          <p:cNvPr id="50" name="Content Placeholder 49" descr="Picture1"/>
          <p:cNvPicPr>
            <a:picLocks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050915" y="2249805"/>
            <a:ext cx="5317490" cy="2606675"/>
          </a:xfrm>
          <a:prstGeom prst="rect">
            <a:avLst/>
          </a:prstGeom>
        </p:spPr>
      </p:pic>
      <p:sp>
        <p:nvSpPr>
          <p:cNvPr id="55" name="i$1iḑè"/>
          <p:cNvSpPr/>
          <p:nvPr/>
        </p:nvSpPr>
        <p:spPr bwMode="auto">
          <a:xfrm>
            <a:off x="1571704" y="4714771"/>
            <a:ext cx="197601" cy="225388"/>
          </a:xfrm>
          <a:custGeom>
            <a:avLst/>
            <a:gdLst>
              <a:gd name="T0" fmla="*/ 145512959 w 21600"/>
              <a:gd name="T1" fmla="*/ 203073433 h 21600"/>
              <a:gd name="T2" fmla="*/ 145802623 w 21600"/>
              <a:gd name="T3" fmla="*/ 194761133 h 21600"/>
              <a:gd name="T4" fmla="*/ 145802623 w 21600"/>
              <a:gd name="T5" fmla="*/ 125373600 h 21600"/>
              <a:gd name="T6" fmla="*/ 104926995 w 21600"/>
              <a:gd name="T7" fmla="*/ 39943277 h 21600"/>
              <a:gd name="T8" fmla="*/ 105749513 w 21600"/>
              <a:gd name="T9" fmla="*/ 31392540 h 21600"/>
              <a:gd name="T10" fmla="*/ 84532065 w 21600"/>
              <a:gd name="T11" fmla="*/ 0 h 21600"/>
              <a:gd name="T12" fmla="*/ 63314533 w 21600"/>
              <a:gd name="T13" fmla="*/ 31392540 h 21600"/>
              <a:gd name="T14" fmla="*/ 64145452 w 21600"/>
              <a:gd name="T15" fmla="*/ 39996478 h 21600"/>
              <a:gd name="T16" fmla="*/ 23363023 w 21600"/>
              <a:gd name="T17" fmla="*/ 125385918 h 21600"/>
              <a:gd name="T18" fmla="*/ 23363023 w 21600"/>
              <a:gd name="T19" fmla="*/ 194761133 h 21600"/>
              <a:gd name="T20" fmla="*/ 23645246 w 21600"/>
              <a:gd name="T21" fmla="*/ 203100602 h 21600"/>
              <a:gd name="T22" fmla="*/ 0 w 21600"/>
              <a:gd name="T23" fmla="*/ 236998693 h 21600"/>
              <a:gd name="T24" fmla="*/ 9272957 w 21600"/>
              <a:gd name="T25" fmla="*/ 250706436 h 21600"/>
              <a:gd name="T26" fmla="*/ 63534281 w 21600"/>
              <a:gd name="T27" fmla="*/ 250706436 h 21600"/>
              <a:gd name="T28" fmla="*/ 63314533 w 21600"/>
              <a:gd name="T29" fmla="*/ 254962705 h 21600"/>
              <a:gd name="T30" fmla="*/ 84532065 w 21600"/>
              <a:gd name="T31" fmla="*/ 286355233 h 21600"/>
              <a:gd name="T32" fmla="*/ 105749513 w 21600"/>
              <a:gd name="T33" fmla="*/ 254962705 h 21600"/>
              <a:gd name="T34" fmla="*/ 105529766 w 21600"/>
              <a:gd name="T35" fmla="*/ 250706436 h 21600"/>
              <a:gd name="T36" fmla="*/ 159908522 w 21600"/>
              <a:gd name="T37" fmla="*/ 250706436 h 21600"/>
              <a:gd name="T38" fmla="*/ 169173962 w 21600"/>
              <a:gd name="T39" fmla="*/ 236998693 h 21600"/>
              <a:gd name="T40" fmla="*/ 145512959 w 21600"/>
              <a:gd name="T41" fmla="*/ 203073433 h 21600"/>
              <a:gd name="T42" fmla="*/ 72721479 w 21600"/>
              <a:gd name="T43" fmla="*/ 31392540 h 21600"/>
              <a:gd name="T44" fmla="*/ 84532065 w 21600"/>
              <a:gd name="T45" fmla="*/ 13920288 h 21600"/>
              <a:gd name="T46" fmla="*/ 96343451 w 21600"/>
              <a:gd name="T47" fmla="*/ 31392540 h 21600"/>
              <a:gd name="T48" fmla="*/ 95802281 w 21600"/>
              <a:gd name="T49" fmla="*/ 36338135 h 21600"/>
              <a:gd name="T50" fmla="*/ 84587024 w 21600"/>
              <a:gd name="T51" fmla="*/ 34799986 h 21600"/>
              <a:gd name="T52" fmla="*/ 73269292 w 21600"/>
              <a:gd name="T53" fmla="*/ 36364156 h 21600"/>
              <a:gd name="T54" fmla="*/ 72721479 w 21600"/>
              <a:gd name="T55" fmla="*/ 31392540 h 21600"/>
              <a:gd name="T56" fmla="*/ 72721479 w 21600"/>
              <a:gd name="T57" fmla="*/ 31392540 h 21600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21600" h="21600">
                <a:moveTo>
                  <a:pt x="18579" y="15318"/>
                </a:moveTo>
                <a:cubicBezTo>
                  <a:pt x="18603" y="15119"/>
                  <a:pt x="18616" y="14912"/>
                  <a:pt x="18616" y="14691"/>
                </a:cubicBezTo>
                <a:lnTo>
                  <a:pt x="18616" y="9457"/>
                </a:lnTo>
                <a:cubicBezTo>
                  <a:pt x="18616" y="6480"/>
                  <a:pt x="16437" y="3949"/>
                  <a:pt x="13397" y="3013"/>
                </a:cubicBezTo>
                <a:cubicBezTo>
                  <a:pt x="13464" y="2807"/>
                  <a:pt x="13502" y="2592"/>
                  <a:pt x="13502" y="2368"/>
                </a:cubicBezTo>
                <a:cubicBezTo>
                  <a:pt x="13502" y="1061"/>
                  <a:pt x="12289" y="0"/>
                  <a:pt x="10793" y="0"/>
                </a:cubicBezTo>
                <a:cubicBezTo>
                  <a:pt x="9297" y="0"/>
                  <a:pt x="8084" y="1060"/>
                  <a:pt x="8084" y="2368"/>
                </a:cubicBezTo>
                <a:cubicBezTo>
                  <a:pt x="8084" y="2593"/>
                  <a:pt x="8122" y="2810"/>
                  <a:pt x="8190" y="3017"/>
                </a:cubicBezTo>
                <a:cubicBezTo>
                  <a:pt x="5156" y="3956"/>
                  <a:pt x="2983" y="6484"/>
                  <a:pt x="2983" y="9458"/>
                </a:cubicBezTo>
                <a:lnTo>
                  <a:pt x="2983" y="14691"/>
                </a:lnTo>
                <a:cubicBezTo>
                  <a:pt x="2983" y="14912"/>
                  <a:pt x="2996" y="15121"/>
                  <a:pt x="3019" y="15320"/>
                </a:cubicBezTo>
                <a:lnTo>
                  <a:pt x="0" y="17877"/>
                </a:lnTo>
                <a:cubicBezTo>
                  <a:pt x="0" y="18448"/>
                  <a:pt x="530" y="18911"/>
                  <a:pt x="1184" y="18911"/>
                </a:cubicBezTo>
                <a:lnTo>
                  <a:pt x="8112" y="18911"/>
                </a:lnTo>
                <a:cubicBezTo>
                  <a:pt x="8096" y="19017"/>
                  <a:pt x="8084" y="19123"/>
                  <a:pt x="8084" y="19232"/>
                </a:cubicBezTo>
                <a:cubicBezTo>
                  <a:pt x="8084" y="20540"/>
                  <a:pt x="9297" y="21600"/>
                  <a:pt x="10793" y="21600"/>
                </a:cubicBezTo>
                <a:cubicBezTo>
                  <a:pt x="12289" y="21600"/>
                  <a:pt x="13502" y="20540"/>
                  <a:pt x="13502" y="19232"/>
                </a:cubicBezTo>
                <a:cubicBezTo>
                  <a:pt x="13502" y="19123"/>
                  <a:pt x="13490" y="19016"/>
                  <a:pt x="13474" y="18911"/>
                </a:cubicBezTo>
                <a:lnTo>
                  <a:pt x="20417" y="18911"/>
                </a:lnTo>
                <a:cubicBezTo>
                  <a:pt x="21070" y="18911"/>
                  <a:pt x="21600" y="18448"/>
                  <a:pt x="21600" y="17877"/>
                </a:cubicBezTo>
                <a:lnTo>
                  <a:pt x="18579" y="15318"/>
                </a:lnTo>
                <a:close/>
                <a:moveTo>
                  <a:pt x="9285" y="2368"/>
                </a:moveTo>
                <a:cubicBezTo>
                  <a:pt x="9285" y="1641"/>
                  <a:pt x="9962" y="1050"/>
                  <a:pt x="10793" y="1050"/>
                </a:cubicBezTo>
                <a:cubicBezTo>
                  <a:pt x="11624" y="1050"/>
                  <a:pt x="12301" y="1641"/>
                  <a:pt x="12301" y="2368"/>
                </a:cubicBezTo>
                <a:cubicBezTo>
                  <a:pt x="12301" y="2498"/>
                  <a:pt x="12272" y="2622"/>
                  <a:pt x="12232" y="2741"/>
                </a:cubicBezTo>
                <a:cubicBezTo>
                  <a:pt x="11767" y="2666"/>
                  <a:pt x="11289" y="2625"/>
                  <a:pt x="10800" y="2625"/>
                </a:cubicBezTo>
                <a:cubicBezTo>
                  <a:pt x="10306" y="2625"/>
                  <a:pt x="9824" y="2666"/>
                  <a:pt x="9355" y="2743"/>
                </a:cubicBezTo>
                <a:cubicBezTo>
                  <a:pt x="9314" y="2623"/>
                  <a:pt x="9285" y="2499"/>
                  <a:pt x="9285" y="2368"/>
                </a:cubicBezTo>
                <a:close/>
                <a:moveTo>
                  <a:pt x="9285" y="2368"/>
                </a:moveTo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/>
          <a:p>
            <a:pPr algn="ctr"/>
          </a:p>
        </p:txBody>
      </p:sp>
      <p:sp>
        <p:nvSpPr>
          <p:cNvPr id="56" name="i$1iḑè"/>
          <p:cNvSpPr/>
          <p:nvPr/>
        </p:nvSpPr>
        <p:spPr bwMode="auto">
          <a:xfrm>
            <a:off x="1560274" y="2709441"/>
            <a:ext cx="197601" cy="225388"/>
          </a:xfrm>
          <a:custGeom>
            <a:avLst/>
            <a:gdLst>
              <a:gd name="T0" fmla="*/ 145512959 w 21600"/>
              <a:gd name="T1" fmla="*/ 203073433 h 21600"/>
              <a:gd name="T2" fmla="*/ 145802623 w 21600"/>
              <a:gd name="T3" fmla="*/ 194761133 h 21600"/>
              <a:gd name="T4" fmla="*/ 145802623 w 21600"/>
              <a:gd name="T5" fmla="*/ 125373600 h 21600"/>
              <a:gd name="T6" fmla="*/ 104926995 w 21600"/>
              <a:gd name="T7" fmla="*/ 39943277 h 21600"/>
              <a:gd name="T8" fmla="*/ 105749513 w 21600"/>
              <a:gd name="T9" fmla="*/ 31392540 h 21600"/>
              <a:gd name="T10" fmla="*/ 84532065 w 21600"/>
              <a:gd name="T11" fmla="*/ 0 h 21600"/>
              <a:gd name="T12" fmla="*/ 63314533 w 21600"/>
              <a:gd name="T13" fmla="*/ 31392540 h 21600"/>
              <a:gd name="T14" fmla="*/ 64145452 w 21600"/>
              <a:gd name="T15" fmla="*/ 39996478 h 21600"/>
              <a:gd name="T16" fmla="*/ 23363023 w 21600"/>
              <a:gd name="T17" fmla="*/ 125385918 h 21600"/>
              <a:gd name="T18" fmla="*/ 23363023 w 21600"/>
              <a:gd name="T19" fmla="*/ 194761133 h 21600"/>
              <a:gd name="T20" fmla="*/ 23645246 w 21600"/>
              <a:gd name="T21" fmla="*/ 203100602 h 21600"/>
              <a:gd name="T22" fmla="*/ 0 w 21600"/>
              <a:gd name="T23" fmla="*/ 236998693 h 21600"/>
              <a:gd name="T24" fmla="*/ 9272957 w 21600"/>
              <a:gd name="T25" fmla="*/ 250706436 h 21600"/>
              <a:gd name="T26" fmla="*/ 63534281 w 21600"/>
              <a:gd name="T27" fmla="*/ 250706436 h 21600"/>
              <a:gd name="T28" fmla="*/ 63314533 w 21600"/>
              <a:gd name="T29" fmla="*/ 254962705 h 21600"/>
              <a:gd name="T30" fmla="*/ 84532065 w 21600"/>
              <a:gd name="T31" fmla="*/ 286355233 h 21600"/>
              <a:gd name="T32" fmla="*/ 105749513 w 21600"/>
              <a:gd name="T33" fmla="*/ 254962705 h 21600"/>
              <a:gd name="T34" fmla="*/ 105529766 w 21600"/>
              <a:gd name="T35" fmla="*/ 250706436 h 21600"/>
              <a:gd name="T36" fmla="*/ 159908522 w 21600"/>
              <a:gd name="T37" fmla="*/ 250706436 h 21600"/>
              <a:gd name="T38" fmla="*/ 169173962 w 21600"/>
              <a:gd name="T39" fmla="*/ 236998693 h 21600"/>
              <a:gd name="T40" fmla="*/ 145512959 w 21600"/>
              <a:gd name="T41" fmla="*/ 203073433 h 21600"/>
              <a:gd name="T42" fmla="*/ 72721479 w 21600"/>
              <a:gd name="T43" fmla="*/ 31392540 h 21600"/>
              <a:gd name="T44" fmla="*/ 84532065 w 21600"/>
              <a:gd name="T45" fmla="*/ 13920288 h 21600"/>
              <a:gd name="T46" fmla="*/ 96343451 w 21600"/>
              <a:gd name="T47" fmla="*/ 31392540 h 21600"/>
              <a:gd name="T48" fmla="*/ 95802281 w 21600"/>
              <a:gd name="T49" fmla="*/ 36338135 h 21600"/>
              <a:gd name="T50" fmla="*/ 84587024 w 21600"/>
              <a:gd name="T51" fmla="*/ 34799986 h 21600"/>
              <a:gd name="T52" fmla="*/ 73269292 w 21600"/>
              <a:gd name="T53" fmla="*/ 36364156 h 21600"/>
              <a:gd name="T54" fmla="*/ 72721479 w 21600"/>
              <a:gd name="T55" fmla="*/ 31392540 h 21600"/>
              <a:gd name="T56" fmla="*/ 72721479 w 21600"/>
              <a:gd name="T57" fmla="*/ 31392540 h 21600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21600" h="21600">
                <a:moveTo>
                  <a:pt x="18579" y="15318"/>
                </a:moveTo>
                <a:cubicBezTo>
                  <a:pt x="18603" y="15119"/>
                  <a:pt x="18616" y="14912"/>
                  <a:pt x="18616" y="14691"/>
                </a:cubicBezTo>
                <a:lnTo>
                  <a:pt x="18616" y="9457"/>
                </a:lnTo>
                <a:cubicBezTo>
                  <a:pt x="18616" y="6480"/>
                  <a:pt x="16437" y="3949"/>
                  <a:pt x="13397" y="3013"/>
                </a:cubicBezTo>
                <a:cubicBezTo>
                  <a:pt x="13464" y="2807"/>
                  <a:pt x="13502" y="2592"/>
                  <a:pt x="13502" y="2368"/>
                </a:cubicBezTo>
                <a:cubicBezTo>
                  <a:pt x="13502" y="1061"/>
                  <a:pt x="12289" y="0"/>
                  <a:pt x="10793" y="0"/>
                </a:cubicBezTo>
                <a:cubicBezTo>
                  <a:pt x="9297" y="0"/>
                  <a:pt x="8084" y="1060"/>
                  <a:pt x="8084" y="2368"/>
                </a:cubicBezTo>
                <a:cubicBezTo>
                  <a:pt x="8084" y="2593"/>
                  <a:pt x="8122" y="2810"/>
                  <a:pt x="8190" y="3017"/>
                </a:cubicBezTo>
                <a:cubicBezTo>
                  <a:pt x="5156" y="3956"/>
                  <a:pt x="2983" y="6484"/>
                  <a:pt x="2983" y="9458"/>
                </a:cubicBezTo>
                <a:lnTo>
                  <a:pt x="2983" y="14691"/>
                </a:lnTo>
                <a:cubicBezTo>
                  <a:pt x="2983" y="14912"/>
                  <a:pt x="2996" y="15121"/>
                  <a:pt x="3019" y="15320"/>
                </a:cubicBezTo>
                <a:lnTo>
                  <a:pt x="0" y="17877"/>
                </a:lnTo>
                <a:cubicBezTo>
                  <a:pt x="0" y="18448"/>
                  <a:pt x="530" y="18911"/>
                  <a:pt x="1184" y="18911"/>
                </a:cubicBezTo>
                <a:lnTo>
                  <a:pt x="8112" y="18911"/>
                </a:lnTo>
                <a:cubicBezTo>
                  <a:pt x="8096" y="19017"/>
                  <a:pt x="8084" y="19123"/>
                  <a:pt x="8084" y="19232"/>
                </a:cubicBezTo>
                <a:cubicBezTo>
                  <a:pt x="8084" y="20540"/>
                  <a:pt x="9297" y="21600"/>
                  <a:pt x="10793" y="21600"/>
                </a:cubicBezTo>
                <a:cubicBezTo>
                  <a:pt x="12289" y="21600"/>
                  <a:pt x="13502" y="20540"/>
                  <a:pt x="13502" y="19232"/>
                </a:cubicBezTo>
                <a:cubicBezTo>
                  <a:pt x="13502" y="19123"/>
                  <a:pt x="13490" y="19016"/>
                  <a:pt x="13474" y="18911"/>
                </a:cubicBezTo>
                <a:lnTo>
                  <a:pt x="20417" y="18911"/>
                </a:lnTo>
                <a:cubicBezTo>
                  <a:pt x="21070" y="18911"/>
                  <a:pt x="21600" y="18448"/>
                  <a:pt x="21600" y="17877"/>
                </a:cubicBezTo>
                <a:lnTo>
                  <a:pt x="18579" y="15318"/>
                </a:lnTo>
                <a:close/>
                <a:moveTo>
                  <a:pt x="9285" y="2368"/>
                </a:moveTo>
                <a:cubicBezTo>
                  <a:pt x="9285" y="1641"/>
                  <a:pt x="9962" y="1050"/>
                  <a:pt x="10793" y="1050"/>
                </a:cubicBezTo>
                <a:cubicBezTo>
                  <a:pt x="11624" y="1050"/>
                  <a:pt x="12301" y="1641"/>
                  <a:pt x="12301" y="2368"/>
                </a:cubicBezTo>
                <a:cubicBezTo>
                  <a:pt x="12301" y="2498"/>
                  <a:pt x="12272" y="2622"/>
                  <a:pt x="12232" y="2741"/>
                </a:cubicBezTo>
                <a:cubicBezTo>
                  <a:pt x="11767" y="2666"/>
                  <a:pt x="11289" y="2625"/>
                  <a:pt x="10800" y="2625"/>
                </a:cubicBezTo>
                <a:cubicBezTo>
                  <a:pt x="10306" y="2625"/>
                  <a:pt x="9824" y="2666"/>
                  <a:pt x="9355" y="2743"/>
                </a:cubicBezTo>
                <a:cubicBezTo>
                  <a:pt x="9314" y="2623"/>
                  <a:pt x="9285" y="2499"/>
                  <a:pt x="9285" y="2368"/>
                </a:cubicBezTo>
                <a:close/>
                <a:moveTo>
                  <a:pt x="9285" y="2368"/>
                </a:moveTo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/>
          <a:p>
            <a:pPr algn="ctr"/>
          </a:p>
        </p:txBody>
      </p:sp>
      <p:sp>
        <p:nvSpPr>
          <p:cNvPr id="57" name="i$1iḑè"/>
          <p:cNvSpPr/>
          <p:nvPr/>
        </p:nvSpPr>
        <p:spPr bwMode="auto">
          <a:xfrm>
            <a:off x="1571704" y="1716301"/>
            <a:ext cx="197601" cy="225388"/>
          </a:xfrm>
          <a:custGeom>
            <a:avLst/>
            <a:gdLst>
              <a:gd name="T0" fmla="*/ 145512959 w 21600"/>
              <a:gd name="T1" fmla="*/ 203073433 h 21600"/>
              <a:gd name="T2" fmla="*/ 145802623 w 21600"/>
              <a:gd name="T3" fmla="*/ 194761133 h 21600"/>
              <a:gd name="T4" fmla="*/ 145802623 w 21600"/>
              <a:gd name="T5" fmla="*/ 125373600 h 21600"/>
              <a:gd name="T6" fmla="*/ 104926995 w 21600"/>
              <a:gd name="T7" fmla="*/ 39943277 h 21600"/>
              <a:gd name="T8" fmla="*/ 105749513 w 21600"/>
              <a:gd name="T9" fmla="*/ 31392540 h 21600"/>
              <a:gd name="T10" fmla="*/ 84532065 w 21600"/>
              <a:gd name="T11" fmla="*/ 0 h 21600"/>
              <a:gd name="T12" fmla="*/ 63314533 w 21600"/>
              <a:gd name="T13" fmla="*/ 31392540 h 21600"/>
              <a:gd name="T14" fmla="*/ 64145452 w 21600"/>
              <a:gd name="T15" fmla="*/ 39996478 h 21600"/>
              <a:gd name="T16" fmla="*/ 23363023 w 21600"/>
              <a:gd name="T17" fmla="*/ 125385918 h 21600"/>
              <a:gd name="T18" fmla="*/ 23363023 w 21600"/>
              <a:gd name="T19" fmla="*/ 194761133 h 21600"/>
              <a:gd name="T20" fmla="*/ 23645246 w 21600"/>
              <a:gd name="T21" fmla="*/ 203100602 h 21600"/>
              <a:gd name="T22" fmla="*/ 0 w 21600"/>
              <a:gd name="T23" fmla="*/ 236998693 h 21600"/>
              <a:gd name="T24" fmla="*/ 9272957 w 21600"/>
              <a:gd name="T25" fmla="*/ 250706436 h 21600"/>
              <a:gd name="T26" fmla="*/ 63534281 w 21600"/>
              <a:gd name="T27" fmla="*/ 250706436 h 21600"/>
              <a:gd name="T28" fmla="*/ 63314533 w 21600"/>
              <a:gd name="T29" fmla="*/ 254962705 h 21600"/>
              <a:gd name="T30" fmla="*/ 84532065 w 21600"/>
              <a:gd name="T31" fmla="*/ 286355233 h 21600"/>
              <a:gd name="T32" fmla="*/ 105749513 w 21600"/>
              <a:gd name="T33" fmla="*/ 254962705 h 21600"/>
              <a:gd name="T34" fmla="*/ 105529766 w 21600"/>
              <a:gd name="T35" fmla="*/ 250706436 h 21600"/>
              <a:gd name="T36" fmla="*/ 159908522 w 21600"/>
              <a:gd name="T37" fmla="*/ 250706436 h 21600"/>
              <a:gd name="T38" fmla="*/ 169173962 w 21600"/>
              <a:gd name="T39" fmla="*/ 236998693 h 21600"/>
              <a:gd name="T40" fmla="*/ 145512959 w 21600"/>
              <a:gd name="T41" fmla="*/ 203073433 h 21600"/>
              <a:gd name="T42" fmla="*/ 72721479 w 21600"/>
              <a:gd name="T43" fmla="*/ 31392540 h 21600"/>
              <a:gd name="T44" fmla="*/ 84532065 w 21600"/>
              <a:gd name="T45" fmla="*/ 13920288 h 21600"/>
              <a:gd name="T46" fmla="*/ 96343451 w 21600"/>
              <a:gd name="T47" fmla="*/ 31392540 h 21600"/>
              <a:gd name="T48" fmla="*/ 95802281 w 21600"/>
              <a:gd name="T49" fmla="*/ 36338135 h 21600"/>
              <a:gd name="T50" fmla="*/ 84587024 w 21600"/>
              <a:gd name="T51" fmla="*/ 34799986 h 21600"/>
              <a:gd name="T52" fmla="*/ 73269292 w 21600"/>
              <a:gd name="T53" fmla="*/ 36364156 h 21600"/>
              <a:gd name="T54" fmla="*/ 72721479 w 21600"/>
              <a:gd name="T55" fmla="*/ 31392540 h 21600"/>
              <a:gd name="T56" fmla="*/ 72721479 w 21600"/>
              <a:gd name="T57" fmla="*/ 31392540 h 21600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21600" h="21600">
                <a:moveTo>
                  <a:pt x="18579" y="15318"/>
                </a:moveTo>
                <a:cubicBezTo>
                  <a:pt x="18603" y="15119"/>
                  <a:pt x="18616" y="14912"/>
                  <a:pt x="18616" y="14691"/>
                </a:cubicBezTo>
                <a:lnTo>
                  <a:pt x="18616" y="9457"/>
                </a:lnTo>
                <a:cubicBezTo>
                  <a:pt x="18616" y="6480"/>
                  <a:pt x="16437" y="3949"/>
                  <a:pt x="13397" y="3013"/>
                </a:cubicBezTo>
                <a:cubicBezTo>
                  <a:pt x="13464" y="2807"/>
                  <a:pt x="13502" y="2592"/>
                  <a:pt x="13502" y="2368"/>
                </a:cubicBezTo>
                <a:cubicBezTo>
                  <a:pt x="13502" y="1061"/>
                  <a:pt x="12289" y="0"/>
                  <a:pt x="10793" y="0"/>
                </a:cubicBezTo>
                <a:cubicBezTo>
                  <a:pt x="9297" y="0"/>
                  <a:pt x="8084" y="1060"/>
                  <a:pt x="8084" y="2368"/>
                </a:cubicBezTo>
                <a:cubicBezTo>
                  <a:pt x="8084" y="2593"/>
                  <a:pt x="8122" y="2810"/>
                  <a:pt x="8190" y="3017"/>
                </a:cubicBezTo>
                <a:cubicBezTo>
                  <a:pt x="5156" y="3956"/>
                  <a:pt x="2983" y="6484"/>
                  <a:pt x="2983" y="9458"/>
                </a:cubicBezTo>
                <a:lnTo>
                  <a:pt x="2983" y="14691"/>
                </a:lnTo>
                <a:cubicBezTo>
                  <a:pt x="2983" y="14912"/>
                  <a:pt x="2996" y="15121"/>
                  <a:pt x="3019" y="15320"/>
                </a:cubicBezTo>
                <a:lnTo>
                  <a:pt x="0" y="17877"/>
                </a:lnTo>
                <a:cubicBezTo>
                  <a:pt x="0" y="18448"/>
                  <a:pt x="530" y="18911"/>
                  <a:pt x="1184" y="18911"/>
                </a:cubicBezTo>
                <a:lnTo>
                  <a:pt x="8112" y="18911"/>
                </a:lnTo>
                <a:cubicBezTo>
                  <a:pt x="8096" y="19017"/>
                  <a:pt x="8084" y="19123"/>
                  <a:pt x="8084" y="19232"/>
                </a:cubicBezTo>
                <a:cubicBezTo>
                  <a:pt x="8084" y="20540"/>
                  <a:pt x="9297" y="21600"/>
                  <a:pt x="10793" y="21600"/>
                </a:cubicBezTo>
                <a:cubicBezTo>
                  <a:pt x="12289" y="21600"/>
                  <a:pt x="13502" y="20540"/>
                  <a:pt x="13502" y="19232"/>
                </a:cubicBezTo>
                <a:cubicBezTo>
                  <a:pt x="13502" y="19123"/>
                  <a:pt x="13490" y="19016"/>
                  <a:pt x="13474" y="18911"/>
                </a:cubicBezTo>
                <a:lnTo>
                  <a:pt x="20417" y="18911"/>
                </a:lnTo>
                <a:cubicBezTo>
                  <a:pt x="21070" y="18911"/>
                  <a:pt x="21600" y="18448"/>
                  <a:pt x="21600" y="17877"/>
                </a:cubicBezTo>
                <a:lnTo>
                  <a:pt x="18579" y="15318"/>
                </a:lnTo>
                <a:close/>
                <a:moveTo>
                  <a:pt x="9285" y="2368"/>
                </a:moveTo>
                <a:cubicBezTo>
                  <a:pt x="9285" y="1641"/>
                  <a:pt x="9962" y="1050"/>
                  <a:pt x="10793" y="1050"/>
                </a:cubicBezTo>
                <a:cubicBezTo>
                  <a:pt x="11624" y="1050"/>
                  <a:pt x="12301" y="1641"/>
                  <a:pt x="12301" y="2368"/>
                </a:cubicBezTo>
                <a:cubicBezTo>
                  <a:pt x="12301" y="2498"/>
                  <a:pt x="12272" y="2622"/>
                  <a:pt x="12232" y="2741"/>
                </a:cubicBezTo>
                <a:cubicBezTo>
                  <a:pt x="11767" y="2666"/>
                  <a:pt x="11289" y="2625"/>
                  <a:pt x="10800" y="2625"/>
                </a:cubicBezTo>
                <a:cubicBezTo>
                  <a:pt x="10306" y="2625"/>
                  <a:pt x="9824" y="2666"/>
                  <a:pt x="9355" y="2743"/>
                </a:cubicBezTo>
                <a:cubicBezTo>
                  <a:pt x="9314" y="2623"/>
                  <a:pt x="9285" y="2499"/>
                  <a:pt x="9285" y="2368"/>
                </a:cubicBezTo>
                <a:close/>
                <a:moveTo>
                  <a:pt x="9285" y="2368"/>
                </a:moveTo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/>
          <a:p>
            <a:pPr algn="ct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850"/>
          <a:stretch>
            <a:fillRect/>
          </a:stretch>
        </p:blipFill>
        <p:spPr>
          <a:xfrm>
            <a:off x="-6985" y="-102235"/>
            <a:ext cx="12284710" cy="7050405"/>
          </a:xfrm>
          <a:prstGeom prst="rect">
            <a:avLst/>
          </a:prstGeom>
        </p:spPr>
      </p:pic>
      <p:grpSp>
        <p:nvGrpSpPr>
          <p:cNvPr id="34" name="组合 33"/>
          <p:cNvGrpSpPr/>
          <p:nvPr/>
        </p:nvGrpSpPr>
        <p:grpSpPr>
          <a:xfrm>
            <a:off x="-28575" y="-120015"/>
            <a:ext cx="12301220" cy="7086600"/>
            <a:chOff x="0" y="0"/>
            <a:chExt cx="12215803" cy="7086600"/>
          </a:xfrm>
        </p:grpSpPr>
        <p:sp>
          <p:nvSpPr>
            <p:cNvPr id="27" name="矩形 26"/>
            <p:cNvSpPr/>
            <p:nvPr/>
          </p:nvSpPr>
          <p:spPr>
            <a:xfrm>
              <a:off x="1237129" y="0"/>
              <a:ext cx="9704296" cy="7086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Calibri" panose="020F0502020204030204" pitchFamily="34" charset="0"/>
              </a:endParaRPr>
            </a:p>
          </p:txBody>
        </p:sp>
        <p:sp>
          <p:nvSpPr>
            <p:cNvPr id="28" name="直角三角形 27"/>
            <p:cNvSpPr/>
            <p:nvPr/>
          </p:nvSpPr>
          <p:spPr>
            <a:xfrm flipH="1">
              <a:off x="0" y="36246"/>
              <a:ext cx="1250576" cy="1093307"/>
            </a:xfrm>
            <a:prstGeom prst="rt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Calibri" panose="020F0502020204030204" pitchFamily="34" charset="0"/>
              </a:endParaRPr>
            </a:p>
          </p:txBody>
        </p:sp>
        <p:sp>
          <p:nvSpPr>
            <p:cNvPr id="29" name="直角三角形 28"/>
            <p:cNvSpPr/>
            <p:nvPr/>
          </p:nvSpPr>
          <p:spPr>
            <a:xfrm>
              <a:off x="10941424" y="29028"/>
              <a:ext cx="1250576" cy="1093307"/>
            </a:xfrm>
            <a:prstGeom prst="rt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Calibri" panose="020F0502020204030204" pitchFamily="34" charset="0"/>
              </a:endParaRPr>
            </a:p>
          </p:txBody>
        </p:sp>
        <p:sp>
          <p:nvSpPr>
            <p:cNvPr id="30" name="直角三角形 29"/>
            <p:cNvSpPr/>
            <p:nvPr/>
          </p:nvSpPr>
          <p:spPr>
            <a:xfrm flipH="1" flipV="1">
              <a:off x="1067" y="5987081"/>
              <a:ext cx="1250576" cy="1093307"/>
            </a:xfrm>
            <a:prstGeom prst="rt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Calibri" panose="020F0502020204030204" pitchFamily="34" charset="0"/>
              </a:endParaRPr>
            </a:p>
          </p:txBody>
        </p:sp>
        <p:sp>
          <p:nvSpPr>
            <p:cNvPr id="31" name="直角三角形 30"/>
            <p:cNvSpPr/>
            <p:nvPr/>
          </p:nvSpPr>
          <p:spPr>
            <a:xfrm flipV="1">
              <a:off x="10941424" y="5971211"/>
              <a:ext cx="1250576" cy="1093307"/>
            </a:xfrm>
            <a:prstGeom prst="rt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Calibri" panose="020F0502020204030204" pitchFamily="34" charset="0"/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0" y="1122335"/>
              <a:ext cx="1371600" cy="48647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Calibri" panose="020F0502020204030204" pitchFamily="34" charset="0"/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10844203" y="1129553"/>
              <a:ext cx="1371600" cy="48647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Calibri" panose="020F0502020204030204" pitchFamily="34" charset="0"/>
              </a:endParaRPr>
            </a:p>
          </p:txBody>
        </p:sp>
      </p:grpSp>
      <p:grpSp>
        <p:nvGrpSpPr>
          <p:cNvPr id="3" name="3fdc3662-f61f-400f-8563-668b0d0493e3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2"/>
            </p:custDataLst>
          </p:nvPr>
        </p:nvGrpSpPr>
        <p:grpSpPr>
          <a:xfrm>
            <a:off x="6129280" y="908687"/>
            <a:ext cx="6062980" cy="5430520"/>
            <a:chOff x="6133725" y="1123952"/>
            <a:chExt cx="6062980" cy="5430520"/>
          </a:xfrm>
        </p:grpSpPr>
        <p:cxnSp>
          <p:nvCxnSpPr>
            <p:cNvPr id="5" name="直接连接符 4"/>
            <p:cNvCxnSpPr/>
            <p:nvPr/>
          </p:nvCxnSpPr>
          <p:spPr>
            <a:xfrm>
              <a:off x="6133725" y="1123952"/>
              <a:ext cx="0" cy="5019673"/>
            </a:xfrm>
            <a:prstGeom prst="line">
              <a:avLst/>
            </a:prstGeom>
            <a:ln w="3175" cap="rnd">
              <a:noFill/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îsľïḋé"/>
            <p:cNvSpPr/>
            <p:nvPr/>
          </p:nvSpPr>
          <p:spPr bwMode="auto">
            <a:xfrm>
              <a:off x="7131001" y="1262945"/>
              <a:ext cx="4389488" cy="7674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ctr" anchorCtr="0"/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200" dirty="0">
                  <a:ea typeface="Calibri" panose="020F0502020204030204" pitchFamily="34" charset="0"/>
                </a:rPr>
                <a:t>One of the first models proposed for object detection, which used convolutional neural networks.</a:t>
              </a:r>
              <a:endParaRPr lang="en-US" altLang="zh-CN" sz="1200" dirty="0">
                <a:ea typeface="Calibri" panose="020F0502020204030204" pitchFamily="34" charset="0"/>
              </a:endParaRPr>
            </a:p>
          </p:txBody>
        </p:sp>
        <p:sp>
          <p:nvSpPr>
            <p:cNvPr id="7" name="ísliḓe"/>
            <p:cNvSpPr/>
            <p:nvPr/>
          </p:nvSpPr>
          <p:spPr bwMode="auto">
            <a:xfrm>
              <a:off x="6591683" y="1340466"/>
              <a:ext cx="409192" cy="409192"/>
            </a:xfrm>
            <a:prstGeom prst="ellipse">
              <a:avLst/>
            </a:prstGeom>
            <a:solidFill>
              <a:srgbClr val="212D36"/>
            </a:solidFill>
            <a:ln w="381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altLang="zh-CN" sz="1400" dirty="0">
                  <a:solidFill>
                    <a:schemeClr val="bg1"/>
                  </a:solidFill>
                  <a:latin typeface="Arial Black" panose="020B0A04020102020204" charset="0"/>
                  <a:ea typeface="Calibri" panose="020F0502020204030204" pitchFamily="34" charset="0"/>
                </a:rPr>
                <a:t>01</a:t>
              </a:r>
              <a:endParaRPr lang="zh-CN" altLang="en-US" sz="1400" dirty="0">
                <a:solidFill>
                  <a:schemeClr val="bg1"/>
                </a:solidFill>
                <a:latin typeface="Arial Black" panose="020B0A04020102020204" charset="0"/>
                <a:ea typeface="Calibri" panose="020F0502020204030204" pitchFamily="34" charset="0"/>
              </a:endParaRPr>
            </a:p>
          </p:txBody>
        </p:sp>
        <p:sp>
          <p:nvSpPr>
            <p:cNvPr id="8" name="íṥľiḋe"/>
            <p:cNvSpPr/>
            <p:nvPr/>
          </p:nvSpPr>
          <p:spPr bwMode="auto">
            <a:xfrm>
              <a:off x="7131310" y="2058037"/>
              <a:ext cx="4389755" cy="12236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ctr" anchorCtr="0"/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285750" indent="-285750">
                <a:lnSpc>
                  <a:spcPct val="150000"/>
                </a:lnSpc>
                <a:buFont typeface="Wingdings" panose="05000000000000000000" charset="0"/>
                <a:buChar char="q"/>
              </a:pPr>
              <a:r>
                <a:rPr lang="en-US" altLang="zh-CN" sz="1200" b="1" u="sng" dirty="0">
                  <a:ea typeface="Calibri" panose="020F0502020204030204" pitchFamily="34" charset="0"/>
                </a:rPr>
                <a:t>RCNN consist of three modules</a:t>
              </a:r>
              <a:endParaRPr lang="en-US" altLang="zh-CN" sz="1200" b="1" u="sng" dirty="0">
                <a:ea typeface="Calibri" panose="020F0502020204030204" pitchFamily="34" charset="0"/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200" dirty="0">
                  <a:ea typeface="Calibri" panose="020F0502020204030204" pitchFamily="34" charset="0"/>
                </a:rPr>
                <a:t> generating region proposals</a:t>
              </a:r>
              <a:endParaRPr lang="en-US" altLang="zh-CN" sz="1200" dirty="0">
                <a:ea typeface="Calibri" panose="020F0502020204030204" pitchFamily="34" charset="0"/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200" dirty="0">
                  <a:ea typeface="Calibri" panose="020F0502020204030204" pitchFamily="34" charset="0"/>
                </a:rPr>
                <a:t> linear Support Vector Machines for classification</a:t>
              </a:r>
              <a:endParaRPr lang="en-US" altLang="zh-CN" sz="1200" dirty="0">
                <a:ea typeface="Calibri" panose="020F0502020204030204" pitchFamily="34" charset="0"/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200" dirty="0">
                  <a:ea typeface="Calibri" panose="020F0502020204030204" pitchFamily="34" charset="0"/>
                </a:rPr>
                <a:t>regression algorithm for bounding box prediction</a:t>
              </a:r>
              <a:endParaRPr lang="en-US" altLang="zh-CN" sz="1200" dirty="0">
                <a:ea typeface="Calibri" panose="020F0502020204030204" pitchFamily="34" charset="0"/>
              </a:endParaRPr>
            </a:p>
          </p:txBody>
        </p:sp>
        <p:sp>
          <p:nvSpPr>
            <p:cNvPr id="9" name="ïṣḻïdé"/>
            <p:cNvSpPr/>
            <p:nvPr/>
          </p:nvSpPr>
          <p:spPr bwMode="auto">
            <a:xfrm>
              <a:off x="6591683" y="2202442"/>
              <a:ext cx="409192" cy="409192"/>
            </a:xfrm>
            <a:prstGeom prst="ellipse">
              <a:avLst/>
            </a:prstGeom>
            <a:solidFill>
              <a:srgbClr val="1E282F"/>
            </a:solidFill>
            <a:ln w="381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altLang="zh-CN" sz="1400" dirty="0">
                  <a:solidFill>
                    <a:schemeClr val="bg1"/>
                  </a:solidFill>
                  <a:latin typeface="Arial Black" panose="020B0A04020102020204" charset="0"/>
                  <a:ea typeface="Calibri" panose="020F0502020204030204" pitchFamily="34" charset="0"/>
                </a:rPr>
                <a:t>02</a:t>
              </a:r>
              <a:endParaRPr lang="zh-CN" altLang="en-US" sz="1400" dirty="0">
                <a:solidFill>
                  <a:schemeClr val="bg1"/>
                </a:solidFill>
                <a:latin typeface="Arial Black" panose="020B0A04020102020204" charset="0"/>
                <a:ea typeface="Calibri" panose="020F0502020204030204" pitchFamily="34" charset="0"/>
              </a:endParaRPr>
            </a:p>
          </p:txBody>
        </p:sp>
        <p:sp>
          <p:nvSpPr>
            <p:cNvPr id="10" name="íSḻîdè"/>
            <p:cNvSpPr/>
            <p:nvPr/>
          </p:nvSpPr>
          <p:spPr bwMode="auto">
            <a:xfrm>
              <a:off x="7131310" y="3425192"/>
              <a:ext cx="4389755" cy="16370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ctr" anchorCtr="0"/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200" dirty="0">
                  <a:ea typeface="Calibri" panose="020F0502020204030204" pitchFamily="34" charset="0"/>
                </a:rPr>
                <a:t>Region proposal are created using </a:t>
              </a:r>
              <a:r>
                <a:rPr lang="en-US" altLang="zh-CN" sz="1200" b="1" i="1" u="sng" dirty="0">
                  <a:ea typeface="Calibri" panose="020F0502020204030204" pitchFamily="34" charset="0"/>
                </a:rPr>
                <a:t>Selective Search Algorithm</a:t>
              </a:r>
              <a:endParaRPr lang="en-US" altLang="zh-CN" sz="1200" u="sng" dirty="0">
                <a:ea typeface="Calibri" panose="020F0502020204030204" pitchFamily="34" charset="0"/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200" dirty="0">
                  <a:ea typeface="Calibri" panose="020F0502020204030204" pitchFamily="34" charset="0"/>
                </a:rPr>
                <a:t>Then they are warped to a standard size &amp; passed through a CNN for feature extraction.</a:t>
              </a:r>
              <a:endParaRPr lang="en-US" altLang="zh-CN" sz="1200" dirty="0">
                <a:ea typeface="Calibri" panose="020F0502020204030204" pitchFamily="34" charset="0"/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200" dirty="0">
                  <a:ea typeface="Calibri" panose="020F0502020204030204" pitchFamily="34" charset="0"/>
                </a:rPr>
                <a:t>Then they are passed through a CNN for object classification</a:t>
              </a:r>
              <a:endParaRPr lang="en-US" altLang="zh-CN" sz="1200" dirty="0">
                <a:ea typeface="Calibri" panose="020F0502020204030204" pitchFamily="34" charset="0"/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200" dirty="0">
                  <a:ea typeface="Calibri" panose="020F0502020204030204" pitchFamily="34" charset="0"/>
                </a:rPr>
                <a:t>Then through a regressor that predicts co-ordinates &amp; centroid of the bounding box for each object of interest.  </a:t>
              </a:r>
              <a:endParaRPr lang="en-US" altLang="zh-CN" sz="1200" dirty="0">
                <a:ea typeface="Calibri" panose="020F0502020204030204" pitchFamily="34" charset="0"/>
              </a:endParaRPr>
            </a:p>
          </p:txBody>
        </p:sp>
        <p:sp>
          <p:nvSpPr>
            <p:cNvPr id="11" name="işľiḓé"/>
            <p:cNvSpPr/>
            <p:nvPr/>
          </p:nvSpPr>
          <p:spPr bwMode="auto">
            <a:xfrm>
              <a:off x="6591683" y="3557813"/>
              <a:ext cx="409192" cy="409192"/>
            </a:xfrm>
            <a:prstGeom prst="ellipse">
              <a:avLst/>
            </a:prstGeom>
            <a:solidFill>
              <a:schemeClr val="accent3"/>
            </a:solidFill>
            <a:ln w="381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altLang="zh-CN" sz="1400" dirty="0">
                  <a:solidFill>
                    <a:schemeClr val="bg1"/>
                  </a:solidFill>
                  <a:latin typeface="Arial Black" panose="020B0A04020102020204" charset="0"/>
                  <a:ea typeface="Calibri" panose="020F0502020204030204" pitchFamily="34" charset="0"/>
                </a:rPr>
                <a:t>03</a:t>
              </a:r>
              <a:endParaRPr lang="zh-CN" altLang="en-US" sz="1400" dirty="0">
                <a:solidFill>
                  <a:schemeClr val="bg1"/>
                </a:solidFill>
                <a:latin typeface="Arial Black" panose="020B0A04020102020204" charset="0"/>
                <a:ea typeface="Calibri" panose="020F0502020204030204" pitchFamily="34" charset="0"/>
              </a:endParaRPr>
            </a:p>
          </p:txBody>
        </p:sp>
        <p:sp>
          <p:nvSpPr>
            <p:cNvPr id="12" name="îšľïḋè"/>
            <p:cNvSpPr/>
            <p:nvPr/>
          </p:nvSpPr>
          <p:spPr bwMode="auto">
            <a:xfrm>
              <a:off x="7131310" y="5382262"/>
              <a:ext cx="5065395" cy="11722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ctr" anchorCtr="0"/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228600" indent="-228600">
                <a:lnSpc>
                  <a:spcPct val="150000"/>
                </a:lnSpc>
                <a:buFont typeface="Wingdings" panose="05000000000000000000" charset="0"/>
                <a:buChar char="q"/>
              </a:pPr>
              <a:r>
                <a:rPr lang="en-US" altLang="zh-CN" sz="1200" b="1" u="sng" dirty="0">
                  <a:ea typeface="Calibri" panose="020F0502020204030204" pitchFamily="34" charset="0"/>
                </a:rPr>
                <a:t>Drawbacks</a:t>
              </a:r>
              <a:endParaRPr lang="en-US" altLang="zh-CN" sz="1200" b="1" u="sng" dirty="0">
                <a:ea typeface="Calibri" panose="020F0502020204030204" pitchFamily="34" charset="0"/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200" dirty="0">
                  <a:ea typeface="Calibri" panose="020F0502020204030204" pitchFamily="34" charset="0"/>
                </a:rPr>
                <a:t>Training is a multi-stage pipeline</a:t>
              </a:r>
              <a:endParaRPr lang="en-US" altLang="zh-CN" sz="1200" dirty="0">
                <a:ea typeface="Calibri" panose="020F0502020204030204" pitchFamily="34" charset="0"/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200" dirty="0">
                  <a:ea typeface="Calibri" panose="020F0502020204030204" pitchFamily="34" charset="0"/>
                </a:rPr>
                <a:t>around 2000 proposals are made for each image requiring a lot of              disc space  as well as time</a:t>
              </a:r>
              <a:endParaRPr lang="en-US" altLang="zh-CN" sz="1200" dirty="0">
                <a:ea typeface="Calibri" panose="020F0502020204030204" pitchFamily="34" charset="0"/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altLang="zh-CN" sz="1200" dirty="0">
                <a:ea typeface="Calibri" panose="020F0502020204030204" pitchFamily="34" charset="0"/>
              </a:endParaRPr>
            </a:p>
          </p:txBody>
        </p:sp>
        <p:sp>
          <p:nvSpPr>
            <p:cNvPr id="13" name="íŝļîḋè"/>
            <p:cNvSpPr/>
            <p:nvPr/>
          </p:nvSpPr>
          <p:spPr bwMode="auto">
            <a:xfrm>
              <a:off x="6592195" y="5382262"/>
              <a:ext cx="408940" cy="408940"/>
            </a:xfrm>
            <a:prstGeom prst="ellipse">
              <a:avLst/>
            </a:prstGeom>
            <a:solidFill>
              <a:srgbClr val="3D586F"/>
            </a:solidFill>
            <a:ln w="381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altLang="zh-CN" sz="1400" dirty="0">
                  <a:solidFill>
                    <a:schemeClr val="bg1"/>
                  </a:solidFill>
                  <a:latin typeface="Arial Black" panose="020B0A04020102020204" charset="0"/>
                  <a:ea typeface="Calibri" panose="020F0502020204030204" pitchFamily="34" charset="0"/>
                </a:rPr>
                <a:t>04</a:t>
              </a:r>
              <a:endParaRPr lang="zh-CN" altLang="en-US" sz="1400" dirty="0">
                <a:solidFill>
                  <a:schemeClr val="bg1"/>
                </a:solidFill>
                <a:latin typeface="Arial Black" panose="020B0A04020102020204" charset="0"/>
                <a:ea typeface="Calibri" panose="020F0502020204030204" pitchFamily="34" charset="0"/>
              </a:endParaRPr>
            </a:p>
          </p:txBody>
        </p:sp>
      </p:grpSp>
      <p:grpSp>
        <p:nvGrpSpPr>
          <p:cNvPr id="23" name="Canvas 23"/>
          <p:cNvGrpSpPr/>
          <p:nvPr/>
        </p:nvGrpSpPr>
        <p:grpSpPr>
          <a:xfrm>
            <a:off x="306705" y="1431290"/>
            <a:ext cx="5913120" cy="4315460"/>
            <a:chOff x="0" y="0"/>
            <a:chExt cx="5384800" cy="3048095"/>
          </a:xfrm>
        </p:grpSpPr>
        <p:sp>
          <p:nvSpPr>
            <p:cNvPr id="4" name="Canvas 23"/>
            <p:cNvSpPr>
              <a:spLocks noChangeAspect="1"/>
            </p:cNvSpPr>
            <p:nvPr/>
          </p:nvSpPr>
          <p:spPr>
            <a:xfrm>
              <a:off x="0" y="0"/>
              <a:ext cx="5384800" cy="3048000"/>
            </a:xfrm>
          </p:spPr>
        </p:sp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46" t="6004" r="2592" b="3534"/>
            <a:stretch>
              <a:fillRect/>
            </a:stretch>
          </p:blipFill>
          <p:spPr>
            <a:xfrm>
              <a:off x="0" y="35999"/>
              <a:ext cx="4260851" cy="1435100"/>
            </a:xfrm>
            <a:prstGeom prst="rect">
              <a:avLst/>
            </a:prstGeom>
          </p:spPr>
        </p:pic>
        <p:sp>
          <p:nvSpPr>
            <p:cNvPr id="14" name="Right Arrow 33"/>
            <p:cNvSpPr/>
            <p:nvPr/>
          </p:nvSpPr>
          <p:spPr>
            <a:xfrm rot="3301039">
              <a:off x="2853543" y="1264900"/>
              <a:ext cx="914003" cy="312682"/>
            </a:xfrm>
            <a:prstGeom prst="rightArrow">
              <a:avLst>
                <a:gd name="adj1" fmla="val 34445"/>
                <a:gd name="adj2" fmla="val 5857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</p:sp>
        <p:pic>
          <p:nvPicPr>
            <p:cNvPr id="15" name="Picture 34"/>
            <p:cNvPicPr/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133"/>
            <a:stretch>
              <a:fillRect/>
            </a:stretch>
          </p:blipFill>
          <p:spPr>
            <a:xfrm>
              <a:off x="3431200" y="1818444"/>
              <a:ext cx="1917700" cy="1229655"/>
            </a:xfrm>
            <a:prstGeom prst="rect">
              <a:avLst/>
            </a:prstGeom>
          </p:spPr>
        </p:pic>
        <p:sp>
          <p:nvSpPr>
            <p:cNvPr id="16" name="Right Arrow 35"/>
            <p:cNvSpPr/>
            <p:nvPr/>
          </p:nvSpPr>
          <p:spPr>
            <a:xfrm rot="10800000">
              <a:off x="2146260" y="2286093"/>
              <a:ext cx="1466850" cy="279405"/>
            </a:xfrm>
            <a:prstGeom prst="rightArrow">
              <a:avLst>
                <a:gd name="adj1" fmla="val 45509"/>
                <a:gd name="adj2" fmla="val 85341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</p:sp>
        <p:sp>
          <p:nvSpPr>
            <p:cNvPr id="17" name="Text Box 2"/>
            <p:cNvSpPr txBox="1">
              <a:spLocks noChangeArrowheads="1"/>
            </p:cNvSpPr>
            <p:nvPr/>
          </p:nvSpPr>
          <p:spPr bwMode="auto">
            <a:xfrm>
              <a:off x="82550" y="1879699"/>
              <a:ext cx="1955800" cy="11684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>
                <a:lnSpc>
                  <a:spcPct val="115000"/>
                </a:lnSpc>
                <a:spcAft>
                  <a:spcPts val="800"/>
                </a:spcAft>
              </a:pPr>
              <a:r>
                <a:rPr lang="en-US" altLang="zh-CN" sz="1100" kern="100">
                  <a:latin typeface="Arial" panose="020B0604020202020204"/>
                  <a:ea typeface="Arial" panose="020B0604020202020204"/>
                  <a:cs typeface="Arial" panose="020B0604020202020204"/>
                  <a:sym typeface="Times New Roman" panose="02020603050405020304"/>
                </a:rPr>
                <a:t>This Convolutional neural network is knows as feature extractor and is a pre-trained model such as VGG-16, Resnet, Mobilenet, Inception-Resnet</a:t>
              </a:r>
              <a:endParaRPr lang="en-US" altLang="zh-CN" sz="1200" kern="1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sp>
        <p:nvSpPr>
          <p:cNvPr id="18" name="ïş1îḋe"/>
          <p:cNvSpPr txBox="1"/>
          <p:nvPr/>
        </p:nvSpPr>
        <p:spPr>
          <a:xfrm>
            <a:off x="2649220" y="523875"/>
            <a:ext cx="6907530" cy="379730"/>
          </a:xfrm>
          <a:prstGeom prst="rect">
            <a:avLst/>
          </a:prstGeom>
          <a:noFill/>
        </p:spPr>
        <p:txBody>
          <a:bodyPr wrap="none" lIns="0" tIns="0" rIns="0" bIns="0" anchor="ctr" anchorCtr="0">
            <a:noAutofit/>
          </a:bodyPr>
          <a:p>
            <a:pPr algn="l"/>
            <a:r>
              <a:rPr lang="en-US" altLang="zh-CN" sz="2800" b="1" u="sng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R-CNN </a:t>
            </a:r>
            <a:r>
              <a:rPr lang="en-US" altLang="zh-CN" sz="2400" b="1" u="sng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(Region Based Convolutional Neural Network)</a:t>
            </a:r>
            <a:endParaRPr lang="en-US" altLang="zh-CN" sz="2400" b="1" u="sng" dirty="0" smtClean="0">
              <a:solidFill>
                <a:schemeClr val="tx1">
                  <a:lumMod val="85000"/>
                  <a:lumOff val="1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>
            <a:off x="6353810" y="1125220"/>
            <a:ext cx="0" cy="512064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850"/>
          <a:stretch>
            <a:fillRect/>
          </a:stretch>
        </p:blipFill>
        <p:spPr>
          <a:xfrm>
            <a:off x="-6985" y="-102235"/>
            <a:ext cx="12284710" cy="7050405"/>
          </a:xfrm>
          <a:prstGeom prst="rect">
            <a:avLst/>
          </a:prstGeom>
        </p:spPr>
      </p:pic>
      <p:grpSp>
        <p:nvGrpSpPr>
          <p:cNvPr id="34" name="组合 33"/>
          <p:cNvGrpSpPr/>
          <p:nvPr/>
        </p:nvGrpSpPr>
        <p:grpSpPr>
          <a:xfrm>
            <a:off x="-36195" y="-147320"/>
            <a:ext cx="12301220" cy="7086600"/>
            <a:chOff x="0" y="0"/>
            <a:chExt cx="12215803" cy="7086600"/>
          </a:xfrm>
        </p:grpSpPr>
        <p:sp>
          <p:nvSpPr>
            <p:cNvPr id="27" name="矩形 26"/>
            <p:cNvSpPr/>
            <p:nvPr/>
          </p:nvSpPr>
          <p:spPr>
            <a:xfrm>
              <a:off x="1237129" y="0"/>
              <a:ext cx="9704296" cy="7086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Calibri" panose="020F0502020204030204" pitchFamily="34" charset="0"/>
              </a:endParaRPr>
            </a:p>
          </p:txBody>
        </p:sp>
        <p:sp>
          <p:nvSpPr>
            <p:cNvPr id="28" name="直角三角形 27"/>
            <p:cNvSpPr/>
            <p:nvPr/>
          </p:nvSpPr>
          <p:spPr>
            <a:xfrm flipH="1">
              <a:off x="0" y="36246"/>
              <a:ext cx="1250576" cy="1093307"/>
            </a:xfrm>
            <a:prstGeom prst="rt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Calibri" panose="020F0502020204030204" pitchFamily="34" charset="0"/>
              </a:endParaRPr>
            </a:p>
          </p:txBody>
        </p:sp>
        <p:sp>
          <p:nvSpPr>
            <p:cNvPr id="29" name="直角三角形 28"/>
            <p:cNvSpPr/>
            <p:nvPr/>
          </p:nvSpPr>
          <p:spPr>
            <a:xfrm>
              <a:off x="10941424" y="29028"/>
              <a:ext cx="1250576" cy="1093307"/>
            </a:xfrm>
            <a:prstGeom prst="rt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Calibri" panose="020F0502020204030204" pitchFamily="34" charset="0"/>
              </a:endParaRPr>
            </a:p>
          </p:txBody>
        </p:sp>
        <p:sp>
          <p:nvSpPr>
            <p:cNvPr id="30" name="直角三角形 29"/>
            <p:cNvSpPr/>
            <p:nvPr/>
          </p:nvSpPr>
          <p:spPr>
            <a:xfrm flipH="1" flipV="1">
              <a:off x="1067" y="5987081"/>
              <a:ext cx="1250576" cy="1093307"/>
            </a:xfrm>
            <a:prstGeom prst="rt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Calibri" panose="020F0502020204030204" pitchFamily="34" charset="0"/>
              </a:endParaRPr>
            </a:p>
          </p:txBody>
        </p:sp>
        <p:sp>
          <p:nvSpPr>
            <p:cNvPr id="31" name="直角三角形 30"/>
            <p:cNvSpPr/>
            <p:nvPr/>
          </p:nvSpPr>
          <p:spPr>
            <a:xfrm flipV="1">
              <a:off x="10941424" y="5971211"/>
              <a:ext cx="1250576" cy="1093307"/>
            </a:xfrm>
            <a:prstGeom prst="rt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Calibri" panose="020F0502020204030204" pitchFamily="34" charset="0"/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0" y="1122335"/>
              <a:ext cx="1371600" cy="48647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Calibri" panose="020F0502020204030204" pitchFamily="34" charset="0"/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10844203" y="1129553"/>
              <a:ext cx="1371600" cy="48647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Calibri" panose="020F0502020204030204" pitchFamily="34" charset="0"/>
              </a:endParaRPr>
            </a:p>
          </p:txBody>
        </p:sp>
      </p:grpSp>
      <p:grpSp>
        <p:nvGrpSpPr>
          <p:cNvPr id="2" name="3fdc3662-f61f-400f-8563-668b0d0493e3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2"/>
            </p:custDataLst>
          </p:nvPr>
        </p:nvGrpSpPr>
        <p:grpSpPr>
          <a:xfrm>
            <a:off x="6352800" y="818517"/>
            <a:ext cx="5386764" cy="5360670"/>
            <a:chOff x="6133725" y="1123952"/>
            <a:chExt cx="5386764" cy="5360670"/>
          </a:xfrm>
        </p:grpSpPr>
        <p:cxnSp>
          <p:nvCxnSpPr>
            <p:cNvPr id="20" name="直接连接符 4"/>
            <p:cNvCxnSpPr/>
            <p:nvPr/>
          </p:nvCxnSpPr>
          <p:spPr>
            <a:xfrm>
              <a:off x="6133725" y="1123952"/>
              <a:ext cx="0" cy="5019673"/>
            </a:xfrm>
            <a:prstGeom prst="line">
              <a:avLst/>
            </a:prstGeom>
            <a:ln w="3175" cap="rnd">
              <a:noFill/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îsľïḋé"/>
            <p:cNvSpPr/>
            <p:nvPr/>
          </p:nvSpPr>
          <p:spPr bwMode="auto">
            <a:xfrm>
              <a:off x="7131001" y="1449000"/>
              <a:ext cx="4389488" cy="7674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ctr" anchorCtr="0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200" dirty="0">
                  <a:ea typeface="Calibri" panose="020F0502020204030204" pitchFamily="34" charset="0"/>
                </a:rPr>
                <a:t> Similar to R-CNN, just that it expects region proposals to be fed in with images rather than proposing them itself.</a:t>
              </a:r>
              <a:endParaRPr lang="en-US" altLang="zh-CN" sz="1200" dirty="0">
                <a:ea typeface="Calibri" panose="020F0502020204030204" pitchFamily="34" charset="0"/>
              </a:endParaRPr>
            </a:p>
          </p:txBody>
        </p:sp>
        <p:sp>
          <p:nvSpPr>
            <p:cNvPr id="22" name="ísliḓe"/>
            <p:cNvSpPr/>
            <p:nvPr/>
          </p:nvSpPr>
          <p:spPr bwMode="auto">
            <a:xfrm>
              <a:off x="6591683" y="1628121"/>
              <a:ext cx="409192" cy="409192"/>
            </a:xfrm>
            <a:prstGeom prst="ellipse">
              <a:avLst/>
            </a:prstGeom>
            <a:solidFill>
              <a:srgbClr val="212D36"/>
            </a:solidFill>
            <a:ln w="381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altLang="zh-CN" sz="1400" dirty="0">
                  <a:solidFill>
                    <a:schemeClr val="bg1"/>
                  </a:solidFill>
                  <a:latin typeface="Arial Black" panose="020B0A04020102020204" charset="0"/>
                  <a:ea typeface="Calibri" panose="020F0502020204030204" pitchFamily="34" charset="0"/>
                </a:rPr>
                <a:t>01</a:t>
              </a:r>
              <a:endParaRPr lang="zh-CN" altLang="en-US" sz="1400" dirty="0">
                <a:solidFill>
                  <a:schemeClr val="bg1"/>
                </a:solidFill>
                <a:latin typeface="Arial Black" panose="020B0A04020102020204" charset="0"/>
                <a:ea typeface="Calibri" panose="020F0502020204030204" pitchFamily="34" charset="0"/>
              </a:endParaRPr>
            </a:p>
          </p:txBody>
        </p:sp>
        <p:sp>
          <p:nvSpPr>
            <p:cNvPr id="25" name="íṥľiḋe"/>
            <p:cNvSpPr/>
            <p:nvPr/>
          </p:nvSpPr>
          <p:spPr bwMode="auto">
            <a:xfrm>
              <a:off x="7114165" y="2487932"/>
              <a:ext cx="4389755" cy="2292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ctr" anchorCtr="0">
              <a:normAutofit lnSpcReduction="20000"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171450" indent="-171450">
                <a:lnSpc>
                  <a:spcPct val="170000"/>
                </a:lnSpc>
                <a:buFont typeface="Arial" panose="020B0604020202020204" pitchFamily="34" charset="0"/>
                <a:buChar char="•"/>
              </a:pPr>
              <a:r>
                <a:rPr lang="en-US" altLang="zh-CN" sz="1200" dirty="0">
                  <a:ea typeface="Calibri" panose="020F0502020204030204" pitchFamily="34" charset="0"/>
                </a:rPr>
                <a:t>We run the CNN only once per image sharing the computation among  2,000 region proposals.</a:t>
              </a:r>
              <a:endParaRPr lang="en-US" altLang="zh-CN" sz="1200" dirty="0">
                <a:ea typeface="Calibri" panose="020F0502020204030204" pitchFamily="34" charset="0"/>
              </a:endParaRPr>
            </a:p>
            <a:p>
              <a:pPr marL="171450" indent="-171450">
                <a:lnSpc>
                  <a:spcPct val="170000"/>
                </a:lnSpc>
                <a:buFont typeface="Arial" panose="020B0604020202020204" pitchFamily="34" charset="0"/>
                <a:buChar char="•"/>
              </a:pPr>
              <a:r>
                <a:rPr lang="en-US" altLang="zh-CN" sz="1200" dirty="0">
                  <a:ea typeface="Calibri" panose="020F0502020204030204" pitchFamily="34" charset="0"/>
                </a:rPr>
                <a:t>The CNN processes the image and outputs a feature map</a:t>
              </a:r>
              <a:endParaRPr lang="en-US" altLang="zh-CN" sz="1200" dirty="0">
                <a:ea typeface="Calibri" panose="020F0502020204030204" pitchFamily="34" charset="0"/>
              </a:endParaRPr>
            </a:p>
            <a:p>
              <a:pPr marL="171450" indent="-171450">
                <a:lnSpc>
                  <a:spcPct val="170000"/>
                </a:lnSpc>
                <a:buFont typeface="Arial" panose="020B0604020202020204" pitchFamily="34" charset="0"/>
                <a:buChar char="•"/>
              </a:pPr>
              <a:r>
                <a:rPr lang="en-US" altLang="zh-CN" sz="1200" dirty="0">
                  <a:ea typeface="Calibri" panose="020F0502020204030204" pitchFamily="34" charset="0"/>
                </a:rPr>
                <a:t>Input region proposals are used to extract the ROI from feature map &amp; create a region proposal feature map for each proposed region called a the </a:t>
              </a:r>
              <a:r>
                <a:rPr lang="en-US" altLang="zh-CN" sz="1200" i="1" u="sng" dirty="0">
                  <a:ea typeface="Calibri" panose="020F0502020204030204" pitchFamily="34" charset="0"/>
                </a:rPr>
                <a:t>ROI Projection</a:t>
              </a:r>
              <a:endParaRPr lang="en-US" altLang="zh-CN" sz="1200" dirty="0">
                <a:ea typeface="Calibri" panose="020F0502020204030204" pitchFamily="34" charset="0"/>
              </a:endParaRPr>
            </a:p>
            <a:p>
              <a:pPr marL="171450" indent="-171450">
                <a:lnSpc>
                  <a:spcPct val="170000"/>
                </a:lnSpc>
                <a:buFont typeface="Arial" panose="020B0604020202020204" pitchFamily="34" charset="0"/>
                <a:buChar char="•"/>
              </a:pPr>
              <a:r>
                <a:rPr lang="en-US" altLang="zh-CN" sz="1200" dirty="0">
                  <a:ea typeface="Calibri" panose="020F0502020204030204" pitchFamily="34" charset="0"/>
                </a:rPr>
                <a:t>Then down-sample this feature map with the help of a ROI pooling layer to get a fixed length feature map </a:t>
              </a:r>
              <a:endParaRPr lang="en-US" altLang="zh-CN" sz="1200" dirty="0">
                <a:ea typeface="Calibri" panose="020F0502020204030204" pitchFamily="34" charset="0"/>
              </a:endParaRPr>
            </a:p>
            <a:p>
              <a:pPr marL="171450" indent="-171450">
                <a:lnSpc>
                  <a:spcPct val="170000"/>
                </a:lnSpc>
                <a:buFont typeface="Arial" panose="020B0604020202020204" pitchFamily="34" charset="0"/>
                <a:buChar char="•"/>
              </a:pPr>
              <a:endParaRPr lang="en-US" altLang="zh-CN" sz="1200" dirty="0">
                <a:ea typeface="Calibri" panose="020F0502020204030204" pitchFamily="34" charset="0"/>
              </a:endParaRPr>
            </a:p>
            <a:p>
              <a:pPr marL="171450" indent="-171450">
                <a:lnSpc>
                  <a:spcPct val="170000"/>
                </a:lnSpc>
                <a:buFont typeface="Arial" panose="020B0604020202020204" pitchFamily="34" charset="0"/>
                <a:buChar char="•"/>
              </a:pPr>
              <a:endParaRPr lang="en-US" altLang="zh-CN" sz="1200" dirty="0">
                <a:ea typeface="Calibri" panose="020F0502020204030204" pitchFamily="34" charset="0"/>
              </a:endParaRPr>
            </a:p>
          </p:txBody>
        </p:sp>
        <p:sp>
          <p:nvSpPr>
            <p:cNvPr id="35" name="ïṣḻïdé"/>
            <p:cNvSpPr/>
            <p:nvPr/>
          </p:nvSpPr>
          <p:spPr bwMode="auto">
            <a:xfrm>
              <a:off x="6591683" y="2325632"/>
              <a:ext cx="409192" cy="409192"/>
            </a:xfrm>
            <a:prstGeom prst="ellipse">
              <a:avLst/>
            </a:prstGeom>
            <a:solidFill>
              <a:srgbClr val="1E282F"/>
            </a:solidFill>
            <a:ln w="381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altLang="zh-CN" sz="1400" dirty="0">
                  <a:solidFill>
                    <a:schemeClr val="bg1"/>
                  </a:solidFill>
                  <a:latin typeface="Arial Black" panose="020B0A04020102020204" charset="0"/>
                  <a:ea typeface="Calibri" panose="020F0502020204030204" pitchFamily="34" charset="0"/>
                </a:rPr>
                <a:t>02</a:t>
              </a:r>
              <a:endParaRPr lang="zh-CN" altLang="en-US" sz="1400" dirty="0">
                <a:solidFill>
                  <a:schemeClr val="bg1"/>
                </a:solidFill>
                <a:latin typeface="Arial Black" panose="020B0A04020102020204" charset="0"/>
                <a:ea typeface="Calibri" panose="020F0502020204030204" pitchFamily="34" charset="0"/>
              </a:endParaRPr>
            </a:p>
          </p:txBody>
        </p:sp>
        <p:sp>
          <p:nvSpPr>
            <p:cNvPr id="37" name="işľiḓé"/>
            <p:cNvSpPr/>
            <p:nvPr/>
          </p:nvSpPr>
          <p:spPr bwMode="auto">
            <a:xfrm>
              <a:off x="6591683" y="4780188"/>
              <a:ext cx="409192" cy="409192"/>
            </a:xfrm>
            <a:prstGeom prst="ellipse">
              <a:avLst/>
            </a:prstGeom>
            <a:solidFill>
              <a:schemeClr val="accent3"/>
            </a:solidFill>
            <a:ln w="381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altLang="zh-CN" sz="1400" dirty="0">
                  <a:solidFill>
                    <a:schemeClr val="bg1"/>
                  </a:solidFill>
                  <a:latin typeface="Arial Black" panose="020B0A04020102020204" charset="0"/>
                  <a:ea typeface="Calibri" panose="020F0502020204030204" pitchFamily="34" charset="0"/>
                </a:rPr>
                <a:t>03</a:t>
              </a:r>
              <a:endParaRPr lang="zh-CN" altLang="en-US" sz="1400" dirty="0">
                <a:solidFill>
                  <a:schemeClr val="bg1"/>
                </a:solidFill>
                <a:latin typeface="Arial Black" panose="020B0A04020102020204" charset="0"/>
                <a:ea typeface="Calibri" panose="020F0502020204030204" pitchFamily="34" charset="0"/>
              </a:endParaRPr>
            </a:p>
          </p:txBody>
        </p:sp>
        <p:sp>
          <p:nvSpPr>
            <p:cNvPr id="38" name="îšľïḋè"/>
            <p:cNvSpPr/>
            <p:nvPr/>
          </p:nvSpPr>
          <p:spPr bwMode="auto">
            <a:xfrm>
              <a:off x="7114800" y="5267962"/>
              <a:ext cx="4389755" cy="12166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ctr" anchorCtr="0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228600" indent="-228600">
                <a:lnSpc>
                  <a:spcPct val="150000"/>
                </a:lnSpc>
                <a:buFont typeface="Wingdings" panose="05000000000000000000" charset="0"/>
                <a:buChar char="q"/>
              </a:pPr>
              <a:r>
                <a:rPr lang="en-US" altLang="zh-CN" sz="1200" b="1" u="sng" dirty="0">
                  <a:ea typeface="Calibri" panose="020F0502020204030204" pitchFamily="34" charset="0"/>
                  <a:sym typeface="+mn-ea"/>
                </a:rPr>
                <a:t>Drawbacks</a:t>
              </a:r>
              <a:endParaRPr lang="en-US" altLang="zh-CN" sz="1200" b="1" u="sng" dirty="0">
                <a:ea typeface="Calibri" panose="020F0502020204030204" pitchFamily="34" charset="0"/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200" dirty="0">
                  <a:ea typeface="Calibri" panose="020F0502020204030204" pitchFamily="34" charset="0"/>
                  <a:sym typeface="+mn-ea"/>
                </a:rPr>
                <a:t>much faster as compared to R-CNN. But with large real-life datasets, it does not works so fast</a:t>
              </a:r>
              <a:endParaRPr lang="en-US" altLang="zh-CN" sz="1200" dirty="0">
                <a:ea typeface="Calibri" panose="020F0502020204030204" pitchFamily="34" charset="0"/>
                <a:sym typeface="+mn-ea"/>
              </a:endParaRPr>
            </a:p>
          </p:txBody>
        </p:sp>
        <p:sp>
          <p:nvSpPr>
            <p:cNvPr id="39" name="íŝļîḋè"/>
            <p:cNvSpPr/>
            <p:nvPr/>
          </p:nvSpPr>
          <p:spPr bwMode="auto">
            <a:xfrm>
              <a:off x="6591683" y="5476429"/>
              <a:ext cx="409192" cy="409192"/>
            </a:xfrm>
            <a:prstGeom prst="ellipse">
              <a:avLst/>
            </a:prstGeom>
            <a:solidFill>
              <a:srgbClr val="3D586F"/>
            </a:solidFill>
            <a:ln w="381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altLang="zh-CN" sz="1400" dirty="0">
                  <a:solidFill>
                    <a:schemeClr val="bg1"/>
                  </a:solidFill>
                  <a:latin typeface="Arial Black" panose="020B0A04020102020204" charset="0"/>
                  <a:ea typeface="Calibri" panose="020F0502020204030204" pitchFamily="34" charset="0"/>
                </a:rPr>
                <a:t>04</a:t>
              </a:r>
              <a:endParaRPr lang="zh-CN" altLang="en-US" sz="1400" dirty="0">
                <a:solidFill>
                  <a:schemeClr val="bg1"/>
                </a:solidFill>
                <a:latin typeface="Arial Black" panose="020B0A04020102020204" charset="0"/>
                <a:ea typeface="Calibri" panose="020F0502020204030204" pitchFamily="34" charset="0"/>
              </a:endParaRPr>
            </a:p>
          </p:txBody>
        </p:sp>
      </p:grpSp>
      <p:grpSp>
        <p:nvGrpSpPr>
          <p:cNvPr id="40" name="Canvas 1"/>
          <p:cNvGrpSpPr/>
          <p:nvPr/>
        </p:nvGrpSpPr>
        <p:grpSpPr>
          <a:xfrm>
            <a:off x="-8255" y="1565910"/>
            <a:ext cx="6478270" cy="3803650"/>
            <a:chOff x="0" y="0"/>
            <a:chExt cx="7366000" cy="3528127"/>
          </a:xfrm>
        </p:grpSpPr>
        <p:sp>
          <p:nvSpPr>
            <p:cNvPr id="41" name="Canvas 1"/>
            <p:cNvSpPr>
              <a:spLocks noChangeAspect="1"/>
            </p:cNvSpPr>
            <p:nvPr/>
          </p:nvSpPr>
          <p:spPr>
            <a:xfrm>
              <a:off x="0" y="0"/>
              <a:ext cx="7366000" cy="3528060"/>
            </a:xfrm>
          </p:spPr>
        </p:sp>
        <p:pic>
          <p:nvPicPr>
            <p:cNvPr id="42" name="Picture 28"/>
            <p:cNvPicPr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86" t="5398" r="2566" b="2556"/>
            <a:stretch>
              <a:fillRect/>
            </a:stretch>
          </p:blipFill>
          <p:spPr>
            <a:xfrm>
              <a:off x="19050" y="88885"/>
              <a:ext cx="3359150" cy="3407254"/>
            </a:xfrm>
            <a:prstGeom prst="rect">
              <a:avLst/>
            </a:prstGeom>
          </p:spPr>
        </p:pic>
        <p:pic>
          <p:nvPicPr>
            <p:cNvPr id="56" name="Picture 56"/>
            <p:cNvPicPr/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71850" y="40299"/>
              <a:ext cx="3994150" cy="1801202"/>
            </a:xfrm>
            <a:prstGeom prst="rect">
              <a:avLst/>
            </a:prstGeom>
          </p:spPr>
        </p:pic>
        <p:pic>
          <p:nvPicPr>
            <p:cNvPr id="43" name="Picture 32"/>
            <p:cNvPicPr/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69" t="6312" r="3049" b="1993"/>
            <a:stretch>
              <a:fillRect/>
            </a:stretch>
          </p:blipFill>
          <p:spPr>
            <a:xfrm>
              <a:off x="5537201" y="1936677"/>
              <a:ext cx="1511299" cy="1591176"/>
            </a:xfrm>
            <a:prstGeom prst="rect">
              <a:avLst/>
            </a:prstGeom>
          </p:spPr>
        </p:pic>
        <p:sp>
          <p:nvSpPr>
            <p:cNvPr id="44" name="Rectangle 31"/>
            <p:cNvSpPr/>
            <p:nvPr/>
          </p:nvSpPr>
          <p:spPr>
            <a:xfrm>
              <a:off x="1123950" y="126976"/>
              <a:ext cx="1581150" cy="1016006"/>
            </a:xfrm>
            <a:prstGeom prst="rect">
              <a:avLst/>
            </a:prstGeom>
            <a:noFill/>
            <a:ln w="19050">
              <a:solidFill>
                <a:schemeClr val="tx1">
                  <a:lumMod val="95000"/>
                  <a:lumOff val="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5" name="Down Arrow 27"/>
            <p:cNvSpPr/>
            <p:nvPr/>
          </p:nvSpPr>
          <p:spPr>
            <a:xfrm rot="19961205">
              <a:off x="5979661" y="1336785"/>
              <a:ext cx="255935" cy="553924"/>
            </a:xfrm>
            <a:prstGeom prst="downArrow">
              <a:avLst>
                <a:gd name="adj1" fmla="val 50000"/>
                <a:gd name="adj2" fmla="val 82936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6" name="Right Arrow 43"/>
            <p:cNvSpPr/>
            <p:nvPr/>
          </p:nvSpPr>
          <p:spPr>
            <a:xfrm>
              <a:off x="2971800" y="577778"/>
              <a:ext cx="958850" cy="209589"/>
            </a:xfrm>
            <a:prstGeom prst="rightArrow">
              <a:avLst>
                <a:gd name="adj1" fmla="val 50000"/>
                <a:gd name="adj2" fmla="val 79267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7" name="Bent Arrow 46"/>
            <p:cNvSpPr/>
            <p:nvPr/>
          </p:nvSpPr>
          <p:spPr>
            <a:xfrm rot="10800000" flipH="1">
              <a:off x="5048250" y="1441362"/>
              <a:ext cx="514350" cy="1835237"/>
            </a:xfrm>
            <a:prstGeom prst="bentArrow">
              <a:avLst>
                <a:gd name="adj1" fmla="val 25000"/>
                <a:gd name="adj2" fmla="val 19733"/>
                <a:gd name="adj3" fmla="val 25000"/>
                <a:gd name="adj4" fmla="val 43750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48" name="Text Box 47"/>
          <p:cNvSpPr txBox="1"/>
          <p:nvPr/>
        </p:nvSpPr>
        <p:spPr>
          <a:xfrm>
            <a:off x="4791075" y="523240"/>
            <a:ext cx="2987675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altLang="zh-CN" sz="2400" b="1" u="sng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sym typeface="+mn-ea"/>
              </a:rPr>
              <a:t>Fast R-CNN Algorithm </a:t>
            </a:r>
            <a:endParaRPr lang="en-US" sz="2400"/>
          </a:p>
        </p:txBody>
      </p:sp>
      <p:sp>
        <p:nvSpPr>
          <p:cNvPr id="49" name="îšľïḋè"/>
          <p:cNvSpPr/>
          <p:nvPr/>
        </p:nvSpPr>
        <p:spPr bwMode="auto">
          <a:xfrm>
            <a:off x="7342456" y="4295913"/>
            <a:ext cx="4389488" cy="7674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ctr" anchorCtr="0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200" dirty="0">
                <a:ea typeface="Calibri" panose="020F0502020204030204" pitchFamily="34" charset="0"/>
              </a:rPr>
              <a:t>The second insight of Fast RCNN is to jointly train the CNN, classifier, and bounding box regressor in a single model</a:t>
            </a:r>
            <a:endParaRPr lang="en-US" altLang="zh-CN" sz="1200" dirty="0">
              <a:ea typeface="Calibri" panose="020F0502020204030204" pitchFamily="34" charset="0"/>
            </a:endParaRPr>
          </a:p>
        </p:txBody>
      </p:sp>
      <p:cxnSp>
        <p:nvCxnSpPr>
          <p:cNvPr id="50" name="Straight Connector 49"/>
          <p:cNvCxnSpPr/>
          <p:nvPr/>
        </p:nvCxnSpPr>
        <p:spPr>
          <a:xfrm flipH="1">
            <a:off x="6636385" y="1322705"/>
            <a:ext cx="8255" cy="4754245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850"/>
          <a:stretch>
            <a:fillRect/>
          </a:stretch>
        </p:blipFill>
        <p:spPr>
          <a:xfrm>
            <a:off x="-6985" y="-102235"/>
            <a:ext cx="12284710" cy="7050405"/>
          </a:xfrm>
          <a:prstGeom prst="rect">
            <a:avLst/>
          </a:prstGeom>
        </p:spPr>
      </p:pic>
      <p:grpSp>
        <p:nvGrpSpPr>
          <p:cNvPr id="34" name="组合 33"/>
          <p:cNvGrpSpPr/>
          <p:nvPr/>
        </p:nvGrpSpPr>
        <p:grpSpPr>
          <a:xfrm>
            <a:off x="-36195" y="-138430"/>
            <a:ext cx="12301220" cy="7086600"/>
            <a:chOff x="0" y="0"/>
            <a:chExt cx="12215803" cy="7086600"/>
          </a:xfrm>
        </p:grpSpPr>
        <p:sp>
          <p:nvSpPr>
            <p:cNvPr id="27" name="矩形 26"/>
            <p:cNvSpPr/>
            <p:nvPr/>
          </p:nvSpPr>
          <p:spPr>
            <a:xfrm>
              <a:off x="1237129" y="0"/>
              <a:ext cx="9704296" cy="7086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Calibri" panose="020F0502020204030204" pitchFamily="34" charset="0"/>
              </a:endParaRPr>
            </a:p>
          </p:txBody>
        </p:sp>
        <p:sp>
          <p:nvSpPr>
            <p:cNvPr id="28" name="直角三角形 27"/>
            <p:cNvSpPr/>
            <p:nvPr/>
          </p:nvSpPr>
          <p:spPr>
            <a:xfrm flipH="1">
              <a:off x="0" y="36246"/>
              <a:ext cx="1250576" cy="1093307"/>
            </a:xfrm>
            <a:prstGeom prst="rt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Calibri" panose="020F0502020204030204" pitchFamily="34" charset="0"/>
              </a:endParaRPr>
            </a:p>
          </p:txBody>
        </p:sp>
        <p:sp>
          <p:nvSpPr>
            <p:cNvPr id="29" name="直角三角形 28"/>
            <p:cNvSpPr/>
            <p:nvPr/>
          </p:nvSpPr>
          <p:spPr>
            <a:xfrm>
              <a:off x="10941424" y="29028"/>
              <a:ext cx="1250576" cy="1093307"/>
            </a:xfrm>
            <a:prstGeom prst="rt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Calibri" panose="020F0502020204030204" pitchFamily="34" charset="0"/>
              </a:endParaRPr>
            </a:p>
          </p:txBody>
        </p:sp>
        <p:sp>
          <p:nvSpPr>
            <p:cNvPr id="30" name="直角三角形 29"/>
            <p:cNvSpPr/>
            <p:nvPr/>
          </p:nvSpPr>
          <p:spPr>
            <a:xfrm flipH="1" flipV="1">
              <a:off x="1067" y="5987081"/>
              <a:ext cx="1250576" cy="1093307"/>
            </a:xfrm>
            <a:prstGeom prst="rt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Calibri" panose="020F0502020204030204" pitchFamily="34" charset="0"/>
              </a:endParaRPr>
            </a:p>
          </p:txBody>
        </p:sp>
        <p:sp>
          <p:nvSpPr>
            <p:cNvPr id="31" name="直角三角形 30"/>
            <p:cNvSpPr/>
            <p:nvPr/>
          </p:nvSpPr>
          <p:spPr>
            <a:xfrm flipV="1">
              <a:off x="10941424" y="5971211"/>
              <a:ext cx="1250576" cy="1093307"/>
            </a:xfrm>
            <a:prstGeom prst="rt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Calibri" panose="020F0502020204030204" pitchFamily="34" charset="0"/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0" y="1122335"/>
              <a:ext cx="1371600" cy="48647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Calibri" panose="020F0502020204030204" pitchFamily="34" charset="0"/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10844203" y="1129553"/>
              <a:ext cx="1371600" cy="48647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Calibri" panose="020F0502020204030204" pitchFamily="34" charset="0"/>
              </a:endParaRPr>
            </a:p>
          </p:txBody>
        </p:sp>
      </p:grpSp>
      <p:grpSp>
        <p:nvGrpSpPr>
          <p:cNvPr id="38" name="3fdc3662-f61f-400f-8563-668b0d0493e3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2"/>
            </p:custDataLst>
          </p:nvPr>
        </p:nvGrpSpPr>
        <p:grpSpPr>
          <a:xfrm>
            <a:off x="6068320" y="909957"/>
            <a:ext cx="5614670" cy="5617845"/>
            <a:chOff x="6133725" y="1123952"/>
            <a:chExt cx="5614670" cy="5617845"/>
          </a:xfrm>
        </p:grpSpPr>
        <p:cxnSp>
          <p:nvCxnSpPr>
            <p:cNvPr id="39" name="直接连接符 4"/>
            <p:cNvCxnSpPr/>
            <p:nvPr/>
          </p:nvCxnSpPr>
          <p:spPr>
            <a:xfrm>
              <a:off x="6133725" y="1123952"/>
              <a:ext cx="0" cy="5019673"/>
            </a:xfrm>
            <a:prstGeom prst="line">
              <a:avLst/>
            </a:prstGeom>
            <a:ln w="3175" cap="rnd">
              <a:noFill/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îsľïḋé"/>
            <p:cNvSpPr/>
            <p:nvPr/>
          </p:nvSpPr>
          <p:spPr bwMode="auto">
            <a:xfrm>
              <a:off x="7131001" y="1449000"/>
              <a:ext cx="4389488" cy="7674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ctr" anchorCtr="0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200" dirty="0">
                  <a:ea typeface="Calibri" panose="020F0502020204030204" pitchFamily="34" charset="0"/>
                </a:rPr>
                <a:t>Fastest of R-CNN family of Algorithms</a:t>
              </a:r>
              <a:endParaRPr lang="en-US" altLang="zh-CN" sz="1200" dirty="0">
                <a:ea typeface="Calibri" panose="020F0502020204030204" pitchFamily="34" charset="0"/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200" dirty="0">
                  <a:ea typeface="Calibri" panose="020F0502020204030204" pitchFamily="34" charset="0"/>
                </a:rPr>
                <a:t>Region proposals are created within the Algorithm.</a:t>
              </a:r>
              <a:endParaRPr lang="en-US" altLang="zh-CN" sz="1200" dirty="0">
                <a:ea typeface="Calibri" panose="020F0502020204030204" pitchFamily="34" charset="0"/>
              </a:endParaRPr>
            </a:p>
          </p:txBody>
        </p:sp>
        <p:sp>
          <p:nvSpPr>
            <p:cNvPr id="41" name="ísliḓe"/>
            <p:cNvSpPr/>
            <p:nvPr/>
          </p:nvSpPr>
          <p:spPr bwMode="auto">
            <a:xfrm>
              <a:off x="6591683" y="1628121"/>
              <a:ext cx="409192" cy="409192"/>
            </a:xfrm>
            <a:prstGeom prst="ellipse">
              <a:avLst/>
            </a:prstGeom>
            <a:solidFill>
              <a:srgbClr val="212D36"/>
            </a:solidFill>
            <a:ln w="381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altLang="zh-CN" sz="1400" dirty="0">
                  <a:solidFill>
                    <a:schemeClr val="bg1"/>
                  </a:solidFill>
                  <a:latin typeface="Arial Black" panose="020B0A04020102020204" charset="0"/>
                  <a:ea typeface="Calibri" panose="020F0502020204030204" pitchFamily="34" charset="0"/>
                </a:rPr>
                <a:t>01</a:t>
              </a:r>
              <a:endParaRPr lang="zh-CN" altLang="en-US" sz="1400" dirty="0">
                <a:solidFill>
                  <a:schemeClr val="bg1"/>
                </a:solidFill>
                <a:latin typeface="Arial Black" panose="020B0A04020102020204" charset="0"/>
                <a:ea typeface="Calibri" panose="020F0502020204030204" pitchFamily="34" charset="0"/>
              </a:endParaRPr>
            </a:p>
          </p:txBody>
        </p:sp>
        <p:sp>
          <p:nvSpPr>
            <p:cNvPr id="42" name="íṥľiḋe"/>
            <p:cNvSpPr/>
            <p:nvPr/>
          </p:nvSpPr>
          <p:spPr bwMode="auto">
            <a:xfrm>
              <a:off x="7131310" y="2322197"/>
              <a:ext cx="4389755" cy="16725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ctr" anchorCtr="0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171450" indent="-171450">
                <a:lnSpc>
                  <a:spcPct val="150000"/>
                </a:lnSpc>
                <a:buFont typeface="Wingdings" panose="05000000000000000000" charset="0"/>
                <a:buChar char="q"/>
              </a:pPr>
              <a:r>
                <a:rPr lang="en-US" altLang="zh-CN" sz="1200" b="1" u="sng" dirty="0">
                  <a:ea typeface="Calibri" panose="020F0502020204030204" pitchFamily="34" charset="0"/>
                </a:rPr>
                <a:t>Faster R-CNN Algorithm in 2 parts</a:t>
              </a:r>
              <a:endParaRPr lang="en-US" altLang="zh-CN" sz="1200" b="1" u="sng" dirty="0">
                <a:ea typeface="Calibri" panose="020F0502020204030204" pitchFamily="34" charset="0"/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200" dirty="0">
                  <a:ea typeface="Calibri" panose="020F0502020204030204" pitchFamily="34" charset="0"/>
                </a:rPr>
                <a:t>first one was the deep fully convolutional network that proposed regions known as </a:t>
              </a:r>
              <a:r>
                <a:rPr lang="en-US" altLang="zh-CN" sz="1200" b="1" i="1" u="sng" dirty="0">
                  <a:ea typeface="Calibri" panose="020F0502020204030204" pitchFamily="34" charset="0"/>
                </a:rPr>
                <a:t>Region Proposal Network (RPN) </a:t>
              </a:r>
              <a:endParaRPr lang="en-US" altLang="zh-CN" sz="1200" b="1" i="1" u="sng" dirty="0">
                <a:ea typeface="Calibri" panose="020F0502020204030204" pitchFamily="34" charset="0"/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200" dirty="0">
                  <a:ea typeface="Calibri" panose="020F0502020204030204" pitchFamily="34" charset="0"/>
                </a:rPr>
                <a:t>Second one was a Fast R-CNN detector that used proposed regions for object detection</a:t>
              </a:r>
              <a:endParaRPr lang="en-US" altLang="zh-CN" sz="1200" dirty="0">
                <a:ea typeface="Calibri" panose="020F0502020204030204" pitchFamily="34" charset="0"/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altLang="zh-CN" sz="1200" dirty="0">
                <a:ea typeface="Calibri" panose="020F0502020204030204" pitchFamily="34" charset="0"/>
              </a:endParaRPr>
            </a:p>
          </p:txBody>
        </p:sp>
        <p:sp>
          <p:nvSpPr>
            <p:cNvPr id="43" name="ïṣḻïdé"/>
            <p:cNvSpPr/>
            <p:nvPr/>
          </p:nvSpPr>
          <p:spPr bwMode="auto">
            <a:xfrm>
              <a:off x="6575173" y="2427232"/>
              <a:ext cx="409192" cy="409192"/>
            </a:xfrm>
            <a:prstGeom prst="ellipse">
              <a:avLst/>
            </a:prstGeom>
            <a:solidFill>
              <a:srgbClr val="1E282F"/>
            </a:solidFill>
            <a:ln w="381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altLang="zh-CN" sz="1400" dirty="0">
                  <a:solidFill>
                    <a:schemeClr val="bg1"/>
                  </a:solidFill>
                  <a:latin typeface="Arial Black" panose="020B0A04020102020204" charset="0"/>
                  <a:ea typeface="Calibri" panose="020F0502020204030204" pitchFamily="34" charset="0"/>
                </a:rPr>
                <a:t>02</a:t>
              </a:r>
              <a:endParaRPr lang="zh-CN" altLang="en-US" sz="1400" dirty="0">
                <a:solidFill>
                  <a:schemeClr val="bg1"/>
                </a:solidFill>
                <a:latin typeface="Arial Black" panose="020B0A04020102020204" charset="0"/>
                <a:ea typeface="Calibri" panose="020F0502020204030204" pitchFamily="34" charset="0"/>
              </a:endParaRPr>
            </a:p>
          </p:txBody>
        </p:sp>
        <p:sp>
          <p:nvSpPr>
            <p:cNvPr id="44" name="íSḻîdè"/>
            <p:cNvSpPr/>
            <p:nvPr/>
          </p:nvSpPr>
          <p:spPr bwMode="auto">
            <a:xfrm>
              <a:off x="7139565" y="3895727"/>
              <a:ext cx="4389755" cy="12141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ctr" anchorCtr="0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200" dirty="0">
                  <a:ea typeface="Calibri" panose="020F0502020204030204" pitchFamily="34" charset="0"/>
                </a:rPr>
                <a:t>A Region Proposal Network (RPN) takes an image as input &amp; outputs  object proposals, each with an object confidence score</a:t>
              </a:r>
              <a:endParaRPr lang="en-US" altLang="zh-CN" sz="1200" dirty="0">
                <a:ea typeface="Calibri" panose="020F0502020204030204" pitchFamily="34" charset="0"/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200" dirty="0">
                  <a:ea typeface="Calibri" panose="020F0502020204030204" pitchFamily="34" charset="0"/>
                </a:rPr>
                <a:t>The k proposals are parameterized relative to k reference boxes, which are called </a:t>
              </a:r>
              <a:r>
                <a:rPr lang="en-US" altLang="zh-CN" sz="1200" b="1" u="sng" dirty="0">
                  <a:ea typeface="Calibri" panose="020F0502020204030204" pitchFamily="34" charset="0"/>
                </a:rPr>
                <a:t>Anchors</a:t>
              </a:r>
              <a:endParaRPr lang="en-US" altLang="zh-CN" sz="1200" b="1" u="sng" dirty="0">
                <a:ea typeface="Calibri" panose="020F0502020204030204" pitchFamily="34" charset="0"/>
              </a:endParaRPr>
            </a:p>
          </p:txBody>
        </p:sp>
        <p:sp>
          <p:nvSpPr>
            <p:cNvPr id="45" name="işľiḓé"/>
            <p:cNvSpPr/>
            <p:nvPr/>
          </p:nvSpPr>
          <p:spPr bwMode="auto">
            <a:xfrm>
              <a:off x="6591683" y="3994693"/>
              <a:ext cx="409192" cy="409192"/>
            </a:xfrm>
            <a:prstGeom prst="ellipse">
              <a:avLst/>
            </a:prstGeom>
            <a:solidFill>
              <a:schemeClr val="accent3"/>
            </a:solidFill>
            <a:ln w="381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altLang="zh-CN" sz="1400" dirty="0">
                  <a:solidFill>
                    <a:schemeClr val="bg1"/>
                  </a:solidFill>
                  <a:latin typeface="Arial Black" panose="020B0A04020102020204" charset="0"/>
                  <a:ea typeface="Calibri" panose="020F0502020204030204" pitchFamily="34" charset="0"/>
                </a:rPr>
                <a:t>03</a:t>
              </a:r>
              <a:endParaRPr lang="zh-CN" altLang="en-US" sz="1400" dirty="0">
                <a:solidFill>
                  <a:schemeClr val="bg1"/>
                </a:solidFill>
                <a:latin typeface="Arial Black" panose="020B0A04020102020204" charset="0"/>
                <a:ea typeface="Calibri" panose="020F0502020204030204" pitchFamily="34" charset="0"/>
              </a:endParaRPr>
            </a:p>
          </p:txBody>
        </p:sp>
        <p:sp>
          <p:nvSpPr>
            <p:cNvPr id="46" name="îšľïḋè"/>
            <p:cNvSpPr/>
            <p:nvPr/>
          </p:nvSpPr>
          <p:spPr bwMode="auto">
            <a:xfrm>
              <a:off x="7131310" y="4886327"/>
              <a:ext cx="4617085" cy="18554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ctr" anchorCtr="0"/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171450" indent="-171450">
                <a:lnSpc>
                  <a:spcPct val="150000"/>
                </a:lnSpc>
                <a:buFont typeface="Wingdings" panose="05000000000000000000" charset="0"/>
                <a:buChar char="q"/>
              </a:pPr>
              <a:r>
                <a:rPr lang="en-US" altLang="zh-CN" sz="1200" b="1" u="sng" dirty="0">
                  <a:ea typeface="Calibri" panose="020F0502020204030204" pitchFamily="34" charset="0"/>
                </a:rPr>
                <a:t>Drawbacks</a:t>
              </a:r>
              <a:endParaRPr lang="en-US" altLang="zh-CN" sz="1200" b="1" u="sng" dirty="0">
                <a:ea typeface="Calibri" panose="020F0502020204030204" pitchFamily="34" charset="0"/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200" dirty="0">
                  <a:ea typeface="Calibri" panose="020F0502020204030204" pitchFamily="34" charset="0"/>
                </a:rPr>
                <a:t>RPN is trained where all anchors are are extracted from a single image. As all samples may be correlated,it may take time to converge.</a:t>
              </a:r>
              <a:endParaRPr lang="en-US" altLang="zh-CN" sz="1200" dirty="0">
                <a:ea typeface="Calibri" panose="020F0502020204030204" pitchFamily="34" charset="0"/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200" dirty="0">
                  <a:ea typeface="Calibri" panose="020F0502020204030204" pitchFamily="34" charset="0"/>
                </a:rPr>
                <a:t>It is also a multi-stage object detection algorithm</a:t>
              </a:r>
              <a:endParaRPr lang="en-US" altLang="zh-CN" sz="1200" dirty="0">
                <a:ea typeface="Calibri" panose="020F0502020204030204" pitchFamily="34" charset="0"/>
              </a:endParaRPr>
            </a:p>
          </p:txBody>
        </p:sp>
        <p:sp>
          <p:nvSpPr>
            <p:cNvPr id="47" name="íŝļîḋè"/>
            <p:cNvSpPr/>
            <p:nvPr/>
          </p:nvSpPr>
          <p:spPr bwMode="auto">
            <a:xfrm>
              <a:off x="6575173" y="5317679"/>
              <a:ext cx="409192" cy="409192"/>
            </a:xfrm>
            <a:prstGeom prst="ellipse">
              <a:avLst/>
            </a:prstGeom>
            <a:solidFill>
              <a:srgbClr val="3D586F"/>
            </a:solidFill>
            <a:ln w="381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altLang="zh-CN" sz="1400" dirty="0">
                  <a:solidFill>
                    <a:schemeClr val="bg1"/>
                  </a:solidFill>
                  <a:latin typeface="Arial Black" panose="020B0A04020102020204" charset="0"/>
                  <a:ea typeface="Calibri" panose="020F0502020204030204" pitchFamily="34" charset="0"/>
                </a:rPr>
                <a:t>04</a:t>
              </a:r>
              <a:endParaRPr lang="zh-CN" altLang="en-US" sz="1400" dirty="0">
                <a:solidFill>
                  <a:schemeClr val="bg1"/>
                </a:solidFill>
                <a:latin typeface="Arial Black" panose="020B0A04020102020204" charset="0"/>
                <a:ea typeface="Calibri" panose="020F0502020204030204" pitchFamily="34" charset="0"/>
              </a:endParaRPr>
            </a:p>
          </p:txBody>
        </p:sp>
      </p:grpSp>
      <p:grpSp>
        <p:nvGrpSpPr>
          <p:cNvPr id="48" name="Canvas 13"/>
          <p:cNvGrpSpPr/>
          <p:nvPr/>
        </p:nvGrpSpPr>
        <p:grpSpPr>
          <a:xfrm>
            <a:off x="0" y="1751965"/>
            <a:ext cx="6801485" cy="3552825"/>
            <a:chOff x="0" y="0"/>
            <a:chExt cx="6632575" cy="2197100"/>
          </a:xfrm>
        </p:grpSpPr>
        <p:sp>
          <p:nvSpPr>
            <p:cNvPr id="49" name="Canvas 13"/>
            <p:cNvSpPr>
              <a:spLocks noChangeAspect="1"/>
            </p:cNvSpPr>
            <p:nvPr/>
          </p:nvSpPr>
          <p:spPr>
            <a:xfrm>
              <a:off x="0" y="0"/>
              <a:ext cx="6632575" cy="2197100"/>
            </a:xfrm>
          </p:spPr>
        </p:sp>
        <p:pic>
          <p:nvPicPr>
            <p:cNvPr id="50" name="Picture 30"/>
            <p:cNvPicPr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2667000" cy="2197100"/>
            </a:xfrm>
            <a:prstGeom prst="rect">
              <a:avLst/>
            </a:prstGeom>
          </p:spPr>
        </p:pic>
        <p:pic>
          <p:nvPicPr>
            <p:cNvPr id="51" name="Picture 37"/>
            <p:cNvPicPr/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1900" y="475899"/>
              <a:ext cx="2336801" cy="1562100"/>
            </a:xfrm>
            <a:prstGeom prst="rect">
              <a:avLst/>
            </a:prstGeom>
          </p:spPr>
        </p:pic>
        <p:sp>
          <p:nvSpPr>
            <p:cNvPr id="52" name="Right Arrow 17"/>
            <p:cNvSpPr/>
            <p:nvPr/>
          </p:nvSpPr>
          <p:spPr>
            <a:xfrm rot="1466575">
              <a:off x="2668797" y="1082773"/>
              <a:ext cx="1114595" cy="250102"/>
            </a:xfrm>
            <a:prstGeom prst="rightArrow">
              <a:avLst>
                <a:gd name="adj1" fmla="val 50000"/>
                <a:gd name="adj2" fmla="val 89857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3" name="Rectangle 19"/>
            <p:cNvSpPr/>
            <p:nvPr/>
          </p:nvSpPr>
          <p:spPr>
            <a:xfrm>
              <a:off x="82550" y="475899"/>
              <a:ext cx="2413000" cy="914751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54" name="Text Box 53"/>
          <p:cNvSpPr txBox="1"/>
          <p:nvPr/>
        </p:nvSpPr>
        <p:spPr>
          <a:xfrm>
            <a:off x="4635500" y="513715"/>
            <a:ext cx="324612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altLang="zh-CN" sz="2400" b="1" u="sng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sym typeface="+mn-ea"/>
              </a:rPr>
              <a:t>Faster R-CNN Algorithm </a:t>
            </a:r>
            <a:endParaRPr lang="en-US" sz="2400"/>
          </a:p>
        </p:txBody>
      </p:sp>
      <p:cxnSp>
        <p:nvCxnSpPr>
          <p:cNvPr id="55" name="Straight Connector 54"/>
          <p:cNvCxnSpPr/>
          <p:nvPr/>
        </p:nvCxnSpPr>
        <p:spPr>
          <a:xfrm flipH="1">
            <a:off x="6379845" y="1414145"/>
            <a:ext cx="8255" cy="4754245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850"/>
          <a:stretch>
            <a:fillRect/>
          </a:stretch>
        </p:blipFill>
        <p:spPr>
          <a:xfrm>
            <a:off x="-6985" y="-102235"/>
            <a:ext cx="12284710" cy="7050405"/>
          </a:xfrm>
          <a:prstGeom prst="rect">
            <a:avLst/>
          </a:prstGeom>
        </p:spPr>
      </p:pic>
      <p:grpSp>
        <p:nvGrpSpPr>
          <p:cNvPr id="34" name="组合 33"/>
          <p:cNvGrpSpPr/>
          <p:nvPr/>
        </p:nvGrpSpPr>
        <p:grpSpPr>
          <a:xfrm>
            <a:off x="-23495" y="-132715"/>
            <a:ext cx="12301220" cy="7086600"/>
            <a:chOff x="0" y="0"/>
            <a:chExt cx="12215803" cy="7086600"/>
          </a:xfrm>
        </p:grpSpPr>
        <p:sp>
          <p:nvSpPr>
            <p:cNvPr id="27" name="矩形 26"/>
            <p:cNvSpPr/>
            <p:nvPr/>
          </p:nvSpPr>
          <p:spPr>
            <a:xfrm>
              <a:off x="1237129" y="0"/>
              <a:ext cx="9704296" cy="7086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Calibri" panose="020F0502020204030204" pitchFamily="34" charset="0"/>
              </a:endParaRPr>
            </a:p>
          </p:txBody>
        </p:sp>
        <p:sp>
          <p:nvSpPr>
            <p:cNvPr id="28" name="直角三角形 27"/>
            <p:cNvSpPr/>
            <p:nvPr/>
          </p:nvSpPr>
          <p:spPr>
            <a:xfrm flipH="1">
              <a:off x="0" y="36246"/>
              <a:ext cx="1250576" cy="1093307"/>
            </a:xfrm>
            <a:prstGeom prst="rt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Calibri" panose="020F0502020204030204" pitchFamily="34" charset="0"/>
              </a:endParaRPr>
            </a:p>
          </p:txBody>
        </p:sp>
        <p:sp>
          <p:nvSpPr>
            <p:cNvPr id="29" name="直角三角形 28"/>
            <p:cNvSpPr/>
            <p:nvPr/>
          </p:nvSpPr>
          <p:spPr>
            <a:xfrm>
              <a:off x="10941424" y="36013"/>
              <a:ext cx="1250576" cy="1093307"/>
            </a:xfrm>
            <a:prstGeom prst="rt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Calibri" panose="020F0502020204030204" pitchFamily="34" charset="0"/>
              </a:endParaRPr>
            </a:p>
          </p:txBody>
        </p:sp>
        <p:sp>
          <p:nvSpPr>
            <p:cNvPr id="30" name="直角三角形 29"/>
            <p:cNvSpPr/>
            <p:nvPr/>
          </p:nvSpPr>
          <p:spPr>
            <a:xfrm flipH="1" flipV="1">
              <a:off x="1067" y="5987081"/>
              <a:ext cx="1250576" cy="1093307"/>
            </a:xfrm>
            <a:prstGeom prst="rt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Calibri" panose="020F0502020204030204" pitchFamily="34" charset="0"/>
              </a:endParaRPr>
            </a:p>
          </p:txBody>
        </p:sp>
        <p:sp>
          <p:nvSpPr>
            <p:cNvPr id="31" name="直角三角形 30"/>
            <p:cNvSpPr/>
            <p:nvPr/>
          </p:nvSpPr>
          <p:spPr>
            <a:xfrm flipV="1">
              <a:off x="10941424" y="5971211"/>
              <a:ext cx="1250576" cy="1093307"/>
            </a:xfrm>
            <a:prstGeom prst="rt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Calibri" panose="020F0502020204030204" pitchFamily="34" charset="0"/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0" y="1122335"/>
              <a:ext cx="1371600" cy="48647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Calibri" panose="020F0502020204030204" pitchFamily="34" charset="0"/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10844203" y="1129553"/>
              <a:ext cx="1371600" cy="48647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Calibri" panose="020F0502020204030204" pitchFamily="34" charset="0"/>
              </a:endParaRPr>
            </a:p>
          </p:txBody>
        </p:sp>
      </p:grpSp>
      <p:graphicFrame>
        <p:nvGraphicFramePr>
          <p:cNvPr id="35" name="Content Placeholder 34"/>
          <p:cNvGraphicFramePr/>
          <p:nvPr>
            <p:ph idx="1"/>
          </p:nvPr>
        </p:nvGraphicFramePr>
        <p:xfrm>
          <a:off x="838200" y="331470"/>
          <a:ext cx="10515600" cy="615759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29790"/>
                <a:gridCol w="2569210"/>
                <a:gridCol w="2667635"/>
                <a:gridCol w="3148965"/>
              </a:tblGrid>
              <a:tr h="536575">
                <a:tc>
                  <a:txBody>
                    <a:bodyPr/>
                    <a:p>
                      <a:pPr indent="0" algn="ctr">
                        <a:buNone/>
                      </a:pPr>
                      <a:endParaRPr lang="en-US" sz="1200" b="0">
                        <a:solidFill>
                          <a:srgbClr val="333333"/>
                        </a:solidFill>
                        <a:latin typeface="Nirmala UI" panose="020B0502040204020203" charset="0"/>
                        <a:ea typeface="Nirmala UI" panose="020B0502040204020203" charset="0"/>
                        <a:cs typeface="Nirmala UI" panose="020B0502040204020203" charset="0"/>
                      </a:endParaRPr>
                    </a:p>
                  </a:txBody>
                  <a:tcPr marL="68580" marR="68580" marT="0" marB="0" vert="horz" anchor="t" anchorCtr="0">
                    <a:lnL w="1905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7F7F7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666666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8D8D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endParaRPr lang="en-US" sz="1200" b="1">
                        <a:solidFill>
                          <a:srgbClr val="131417"/>
                        </a:solidFill>
                        <a:latin typeface="Nirmala UI" panose="020B0502040204020203" charset="0"/>
                        <a:cs typeface="Nirmala UI" panose="020B0502040204020203" charset="0"/>
                      </a:endParaRPr>
                    </a:p>
                    <a:p>
                      <a:pPr indent="0" algn="ctr">
                        <a:buNone/>
                      </a:pPr>
                      <a:r>
                        <a:rPr lang="en-US" sz="1200" b="1">
                          <a:solidFill>
                            <a:srgbClr val="131417"/>
                          </a:solidFill>
                          <a:latin typeface="Nirmala UI" panose="020B0502040204020203" charset="0"/>
                          <a:cs typeface="Nirmala UI" panose="020B0502040204020203" charset="0"/>
                        </a:rPr>
                        <a:t>R-CNN</a:t>
                      </a:r>
                      <a:endParaRPr lang="en-US" sz="1200" b="1">
                        <a:solidFill>
                          <a:srgbClr val="131417"/>
                        </a:solidFill>
                        <a:latin typeface="Nirmala UI" panose="020B0502040204020203" charset="0"/>
                        <a:ea typeface="Nirmala UI" panose="020B0502040204020203" charset="0"/>
                        <a:cs typeface="Nirmala UI" panose="020B0502040204020203" charset="0"/>
                      </a:endParaRPr>
                    </a:p>
                  </a:txBody>
                  <a:tcPr marL="68580" marR="68580" marT="0" marB="0" vert="horz" anchor="t" anchorCtr="0">
                    <a:lnL w="19050" cap="flat" cmpd="sng">
                      <a:solidFill>
                        <a:srgbClr val="7F7F7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666666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8D8D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endParaRPr lang="en-US" sz="1200" b="1">
                        <a:solidFill>
                          <a:srgbClr val="333333"/>
                        </a:solidFill>
                        <a:latin typeface="Nirmala UI" panose="020B0502040204020203" charset="0"/>
                        <a:cs typeface="Nirmala UI" panose="020B0502040204020203" charset="0"/>
                      </a:endParaRPr>
                    </a:p>
                    <a:p>
                      <a:pPr indent="0" algn="ctr">
                        <a:buNone/>
                      </a:pPr>
                      <a:r>
                        <a:rPr lang="en-US" sz="1200" b="1">
                          <a:solidFill>
                            <a:srgbClr val="333333"/>
                          </a:solidFill>
                          <a:latin typeface="Nirmala UI" panose="020B0502040204020203" charset="0"/>
                          <a:cs typeface="Nirmala UI" panose="020B0502040204020203" charset="0"/>
                        </a:rPr>
                        <a:t>Fast R-CNN</a:t>
                      </a:r>
                      <a:endParaRPr lang="en-US" sz="1200" b="1">
                        <a:solidFill>
                          <a:srgbClr val="333333"/>
                        </a:solidFill>
                        <a:latin typeface="Nirmala UI" panose="020B0502040204020203" charset="0"/>
                        <a:ea typeface="Nirmala UI" panose="020B0502040204020203" charset="0"/>
                        <a:cs typeface="Nirmala UI" panose="020B0502040204020203" charset="0"/>
                      </a:endParaRPr>
                    </a:p>
                  </a:txBody>
                  <a:tcPr marL="68580" marR="68580" marT="0" marB="0" vert="horz" anchor="t" anchorCtr="0">
                    <a:lnL w="1905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666666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8D8D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endParaRPr lang="en-US" sz="1200" b="1">
                        <a:solidFill>
                          <a:srgbClr val="333333"/>
                        </a:solidFill>
                        <a:latin typeface="Nirmala UI" panose="020B0502040204020203" charset="0"/>
                        <a:cs typeface="Nirmala UI" panose="020B0502040204020203" charset="0"/>
                      </a:endParaRPr>
                    </a:p>
                    <a:p>
                      <a:pPr indent="0" algn="ctr">
                        <a:buNone/>
                      </a:pPr>
                      <a:r>
                        <a:rPr lang="en-US" sz="1200" b="1">
                          <a:solidFill>
                            <a:srgbClr val="333333"/>
                          </a:solidFill>
                          <a:latin typeface="Nirmala UI" panose="020B0502040204020203" charset="0"/>
                          <a:cs typeface="Nirmala UI" panose="020B0502040204020203" charset="0"/>
                        </a:rPr>
                        <a:t>FasterR-CNN</a:t>
                      </a:r>
                      <a:endParaRPr lang="en-US" sz="1200" b="1">
                        <a:solidFill>
                          <a:srgbClr val="333333"/>
                        </a:solidFill>
                        <a:latin typeface="Nirmala UI" panose="020B0502040204020203" charset="0"/>
                        <a:ea typeface="Nirmala UI" panose="020B0502040204020203" charset="0"/>
                        <a:cs typeface="Nirmala UI" panose="020B0502040204020203" charset="0"/>
                      </a:endParaRPr>
                    </a:p>
                  </a:txBody>
                  <a:tcPr marL="68580" marR="68580" marT="0" marB="0" vert="horz" anchor="t" anchorCtr="0">
                    <a:lnL w="1905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666666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8D8D8"/>
                    </a:solidFill>
                  </a:tcPr>
                </a:tc>
              </a:tr>
              <a:tr h="173101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1">
                          <a:solidFill>
                            <a:srgbClr val="333333"/>
                          </a:solidFill>
                          <a:latin typeface="Nirmala UI" panose="020B0502040204020203" charset="0"/>
                          <a:cs typeface="Nirmala UI" panose="020B0502040204020203" charset="0"/>
                        </a:rPr>
                        <a:t> </a:t>
                      </a:r>
                      <a:endParaRPr lang="en-US" sz="1200" b="1">
                        <a:solidFill>
                          <a:srgbClr val="333333"/>
                        </a:solidFill>
                        <a:latin typeface="Nirmala UI" panose="020B0502040204020203" charset="0"/>
                        <a:cs typeface="Nirmala UI" panose="020B0502040204020203" charset="0"/>
                      </a:endParaRPr>
                    </a:p>
                    <a:p>
                      <a:pPr indent="0" algn="ctr">
                        <a:buNone/>
                      </a:pPr>
                      <a:endParaRPr lang="en-US" sz="1200" b="1">
                        <a:solidFill>
                          <a:srgbClr val="333333"/>
                        </a:solidFill>
                        <a:latin typeface="Nirmala UI" panose="020B0502040204020203" charset="0"/>
                        <a:cs typeface="Nirmala UI" panose="020B0502040204020203" charset="0"/>
                      </a:endParaRPr>
                    </a:p>
                    <a:p>
                      <a:pPr indent="0" algn="ctr">
                        <a:buNone/>
                      </a:pPr>
                      <a:endParaRPr lang="en-US" sz="1200" b="1">
                        <a:solidFill>
                          <a:srgbClr val="333333"/>
                        </a:solidFill>
                        <a:latin typeface="Nirmala UI" panose="020B0502040204020203" charset="0"/>
                        <a:cs typeface="Nirmala UI" panose="020B0502040204020203" charset="0"/>
                      </a:endParaRPr>
                    </a:p>
                    <a:p>
                      <a:pPr indent="0" algn="ctr">
                        <a:buNone/>
                      </a:pPr>
                      <a:endParaRPr lang="en-US" sz="1200" b="1">
                        <a:solidFill>
                          <a:srgbClr val="333333"/>
                        </a:solidFill>
                        <a:latin typeface="Nirmala UI" panose="020B0502040204020203" charset="0"/>
                        <a:cs typeface="Nirmala UI" panose="020B0502040204020203" charset="0"/>
                      </a:endParaRPr>
                    </a:p>
                    <a:p>
                      <a:pPr indent="0" algn="ctr">
                        <a:buNone/>
                      </a:pPr>
                      <a:r>
                        <a:rPr lang="en-US" sz="1200" b="1">
                          <a:solidFill>
                            <a:srgbClr val="333333"/>
                          </a:solidFill>
                          <a:latin typeface="Nirmala UI" panose="020B0502040204020203" charset="0"/>
                          <a:cs typeface="Nirmala UI" panose="020B0502040204020203" charset="0"/>
                        </a:rPr>
                        <a:t>Architecture</a:t>
                      </a:r>
                      <a:endParaRPr lang="en-US" sz="1200" b="1">
                        <a:solidFill>
                          <a:srgbClr val="333333"/>
                        </a:solidFill>
                        <a:latin typeface="Nirmala UI" panose="020B0502040204020203" charset="0"/>
                        <a:ea typeface="Nirmala UI" panose="020B0502040204020203" charset="0"/>
                        <a:cs typeface="Nirmala UI" panose="020B0502040204020203" charset="0"/>
                      </a:endParaRPr>
                    </a:p>
                  </a:txBody>
                  <a:tcPr marL="68580" marR="68580" marT="0" marB="0" vert="horz" anchor="t" anchorCtr="0">
                    <a:lnL w="1905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7F7F7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666666"/>
                      </a:solidFill>
                      <a:prstDash val="solid"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8D8D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300" b="0">
                          <a:solidFill>
                            <a:srgbClr val="000000"/>
                          </a:solidFill>
                          <a:highlight>
                            <a:srgbClr val="C0C0C0"/>
                          </a:highlight>
                          <a:latin typeface="Nirmala UI" panose="020B0502040204020203" charset="0"/>
                          <a:cs typeface="Nirmala UI" panose="020B0502040204020203" charset="0"/>
                        </a:rPr>
                        <a:t> </a:t>
                      </a:r>
                      <a:r>
                        <a:rPr lang="en-US" sz="1000" b="0">
                          <a:solidFill>
                            <a:srgbClr val="000000"/>
                          </a:solidFill>
                          <a:highlight>
                            <a:srgbClr val="C0C0C0"/>
                          </a:highlight>
                          <a:latin typeface="Nirmala UI" panose="020B0502040204020203" charset="0"/>
                          <a:cs typeface="Nirmala UI" panose="020B0502040204020203" charset="0"/>
                        </a:rPr>
                        <a:t> </a:t>
                      </a:r>
                      <a:endParaRPr lang="en-US" sz="300" b="0">
                        <a:solidFill>
                          <a:srgbClr val="000000"/>
                        </a:solidFill>
                        <a:highlight>
                          <a:srgbClr val="C0C0C0"/>
                        </a:highlight>
                        <a:latin typeface="Nirmala UI" panose="020B0502040204020203" charset="0"/>
                        <a:ea typeface="Nirmala UI" panose="020B0502040204020203" charset="0"/>
                        <a:cs typeface="Nirmala UI" panose="020B0502040204020203" charset="0"/>
                      </a:endParaRPr>
                    </a:p>
                  </a:txBody>
                  <a:tcPr marL="68580" marR="68580" marT="0" marB="0" vert="horz" anchor="t" anchorCtr="0">
                    <a:lnL w="19050" cap="flat" cmpd="sng">
                      <a:solidFill>
                        <a:srgbClr val="7F7F7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666666"/>
                      </a:solidFill>
                      <a:prstDash val="solid"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300" b="0">
                          <a:solidFill>
                            <a:srgbClr val="000000"/>
                          </a:solidFill>
                          <a:latin typeface="Nirmala UI" panose="020B0502040204020203" charset="0"/>
                          <a:cs typeface="Nirmala UI" panose="020B0502040204020203" charset="0"/>
                        </a:rPr>
                        <a:t> </a:t>
                      </a:r>
                      <a:r>
                        <a:rPr lang="en-US" sz="1000" b="0">
                          <a:solidFill>
                            <a:srgbClr val="000000"/>
                          </a:solidFill>
                          <a:latin typeface="Nirmala UI" panose="020B0502040204020203" charset="0"/>
                          <a:cs typeface="Nirmala UI" panose="020B0502040204020203" charset="0"/>
                        </a:rPr>
                        <a:t> </a:t>
                      </a:r>
                      <a:endParaRPr lang="en-US" sz="300" b="0">
                        <a:solidFill>
                          <a:srgbClr val="000000"/>
                        </a:solidFill>
                        <a:latin typeface="Nirmala UI" panose="020B0502040204020203" charset="0"/>
                        <a:ea typeface="Nirmala UI" panose="020B0502040204020203" charset="0"/>
                        <a:cs typeface="Nirmala UI" panose="020B0502040204020203" charset="0"/>
                      </a:endParaRPr>
                    </a:p>
                  </a:txBody>
                  <a:tcPr marL="68580" marR="68580" marT="0" marB="0" vert="horz" anchor="t" anchorCtr="0">
                    <a:lnL w="1905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666666"/>
                      </a:solidFill>
                      <a:prstDash val="solid"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333333"/>
                          </a:solidFill>
                          <a:latin typeface="Nirmala UI" panose="020B0502040204020203" charset="0"/>
                          <a:cs typeface="Nirmala UI" panose="020B0502040204020203" charset="0"/>
                        </a:rPr>
                        <a:t> </a:t>
                      </a:r>
                      <a:endParaRPr lang="en-US" sz="1000" b="0"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vert="horz" anchor="t" anchorCtr="0">
                    <a:lnL w="1905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666666"/>
                      </a:solidFill>
                      <a:prstDash val="solid"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982345">
                <a:tc>
                  <a:txBody>
                    <a:bodyPr/>
                    <a:p>
                      <a:pPr indent="0" algn="ctr">
                        <a:buNone/>
                      </a:pPr>
                      <a:endParaRPr lang="en-US" sz="1200" b="1">
                        <a:solidFill>
                          <a:srgbClr val="333333"/>
                        </a:solidFill>
                        <a:latin typeface="Nirmala UI" panose="020B0502040204020203" charset="0"/>
                        <a:cs typeface="Nirmala UI" panose="020B0502040204020203" charset="0"/>
                      </a:endParaRPr>
                    </a:p>
                    <a:p>
                      <a:pPr indent="0" algn="ctr">
                        <a:buNone/>
                      </a:pPr>
                      <a:endParaRPr lang="en-US" sz="1200" b="1">
                        <a:solidFill>
                          <a:srgbClr val="333333"/>
                        </a:solidFill>
                        <a:latin typeface="Nirmala UI" panose="020B0502040204020203" charset="0"/>
                        <a:cs typeface="Nirmala UI" panose="020B0502040204020203" charset="0"/>
                      </a:endParaRPr>
                    </a:p>
                    <a:p>
                      <a:pPr indent="0" algn="ctr">
                        <a:buNone/>
                      </a:pPr>
                      <a:r>
                        <a:rPr lang="en-US" sz="1200" b="1">
                          <a:solidFill>
                            <a:srgbClr val="333333"/>
                          </a:solidFill>
                          <a:latin typeface="Nirmala UI" panose="020B0502040204020203" charset="0"/>
                          <a:cs typeface="Nirmala UI" panose="020B0502040204020203" charset="0"/>
                        </a:rPr>
                        <a:t>Method For Generating Region Proposals</a:t>
                      </a:r>
                      <a:endParaRPr lang="en-US" sz="1200" b="1">
                        <a:solidFill>
                          <a:srgbClr val="333333"/>
                        </a:solidFill>
                        <a:latin typeface="Nirmala UI" panose="020B0502040204020203" charset="0"/>
                        <a:ea typeface="Nirmala UI" panose="020B0502040204020203" charset="0"/>
                        <a:cs typeface="Nirmala UI" panose="020B0502040204020203" charset="0"/>
                      </a:endParaRPr>
                    </a:p>
                  </a:txBody>
                  <a:tcPr marL="68580" marR="68580" marT="0" marB="0" vert="horz" anchor="t" anchorCtr="0">
                    <a:lnL w="1905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7F7F7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8D8D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endParaRPr lang="en-US" sz="1000" b="0">
                        <a:solidFill>
                          <a:srgbClr val="000000"/>
                        </a:solidFill>
                        <a:latin typeface="Nirmala UI" panose="020B0502040204020203" charset="0"/>
                        <a:cs typeface="Nirmala UI" panose="020B0502040204020203" charset="0"/>
                      </a:endParaRPr>
                    </a:p>
                    <a:p>
                      <a:pPr indent="0" algn="ctr">
                        <a:buNone/>
                      </a:pPr>
                      <a:endParaRPr lang="en-US" sz="1000" b="0">
                        <a:solidFill>
                          <a:srgbClr val="000000"/>
                        </a:solidFill>
                        <a:latin typeface="Nirmala UI" panose="020B0502040204020203" charset="0"/>
                        <a:cs typeface="Nirmala UI" panose="020B0502040204020203" charset="0"/>
                      </a:endParaRPr>
                    </a:p>
                    <a:p>
                      <a:pPr indent="0" algn="ctr">
                        <a:buNone/>
                      </a:pPr>
                      <a:endParaRPr lang="en-US" sz="1000" b="0">
                        <a:solidFill>
                          <a:srgbClr val="000000"/>
                        </a:solidFill>
                        <a:latin typeface="Nirmala UI" panose="020B0502040204020203" charset="0"/>
                        <a:cs typeface="Nirmala UI" panose="020B0502040204020203" charset="0"/>
                      </a:endParaRPr>
                    </a:p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Nirmala UI" panose="020B0502040204020203" charset="0"/>
                          <a:cs typeface="Nirmala UI" panose="020B0502040204020203" charset="0"/>
                        </a:rPr>
                        <a:t>  Selective Search</a:t>
                      </a:r>
                      <a:endParaRPr lang="en-US" sz="1000" b="0">
                        <a:solidFill>
                          <a:srgbClr val="000000"/>
                        </a:solidFill>
                        <a:latin typeface="Nirmala UI" panose="020B0502040204020203" charset="0"/>
                        <a:ea typeface="Nirmala UI" panose="020B0502040204020203" charset="0"/>
                        <a:cs typeface="Nirmala UI" panose="020B0502040204020203" charset="0"/>
                      </a:endParaRPr>
                    </a:p>
                  </a:txBody>
                  <a:tcPr marL="68580" marR="68580" marT="0" marB="0" vert="horz" anchor="t" anchorCtr="0">
                    <a:lnL w="19050" cap="flat" cmpd="sng">
                      <a:solidFill>
                        <a:srgbClr val="7F7F7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Nirmala UI" panose="020B0502040204020203" charset="0"/>
                          <a:cs typeface="Nirmala UI" panose="020B0502040204020203" charset="0"/>
                        </a:rPr>
                        <a:t>  </a:t>
                      </a:r>
                      <a:endParaRPr lang="en-US" sz="1000" b="0">
                        <a:solidFill>
                          <a:srgbClr val="000000"/>
                        </a:solidFill>
                        <a:latin typeface="Nirmala UI" panose="020B0502040204020203" charset="0"/>
                        <a:cs typeface="Nirmala UI" panose="020B0502040204020203" charset="0"/>
                      </a:endParaRPr>
                    </a:p>
                    <a:p>
                      <a:pPr indent="0" algn="ctr">
                        <a:buNone/>
                      </a:pPr>
                      <a:endParaRPr lang="en-US" sz="1000" b="0">
                        <a:solidFill>
                          <a:srgbClr val="000000"/>
                        </a:solidFill>
                        <a:latin typeface="Nirmala UI" panose="020B0502040204020203" charset="0"/>
                        <a:cs typeface="Nirmala UI" panose="020B0502040204020203" charset="0"/>
                      </a:endParaRPr>
                    </a:p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Nirmala UI" panose="020B0502040204020203" charset="0"/>
                          <a:cs typeface="Nirmala UI" panose="020B0502040204020203" charset="0"/>
                        </a:rPr>
                        <a:t> </a:t>
                      </a:r>
                      <a:endParaRPr lang="en-US" sz="1000" b="0">
                        <a:solidFill>
                          <a:srgbClr val="000000"/>
                        </a:solidFill>
                        <a:latin typeface="Nirmala UI" panose="020B0502040204020203" charset="0"/>
                        <a:cs typeface="Nirmala UI" panose="020B0502040204020203" charset="0"/>
                      </a:endParaRPr>
                    </a:p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Nirmala UI" panose="020B0502040204020203" charset="0"/>
                          <a:cs typeface="Nirmala UI" panose="020B0502040204020203" charset="0"/>
                        </a:rPr>
                        <a:t>Selective Search (External)</a:t>
                      </a:r>
                      <a:endParaRPr lang="en-US" sz="1000" b="0">
                        <a:solidFill>
                          <a:srgbClr val="000000"/>
                        </a:solidFill>
                        <a:latin typeface="Nirmala UI" panose="020B0502040204020203" charset="0"/>
                        <a:ea typeface="Nirmala UI" panose="020B0502040204020203" charset="0"/>
                        <a:cs typeface="Nirmala UI" panose="020B0502040204020203" charset="0"/>
                      </a:endParaRPr>
                    </a:p>
                  </a:txBody>
                  <a:tcPr marL="68580" marR="68580" marT="0" marB="0" vert="horz" anchor="t" anchorCtr="0">
                    <a:lnL w="1905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333333"/>
                          </a:solidFill>
                          <a:latin typeface="Nirmala UI" panose="020B0502040204020203" charset="0"/>
                          <a:cs typeface="Nirmala UI" panose="020B0502040204020203" charset="0"/>
                        </a:rPr>
                        <a:t>  </a:t>
                      </a:r>
                      <a:endParaRPr lang="en-US" sz="1000" b="0">
                        <a:solidFill>
                          <a:srgbClr val="333333"/>
                        </a:solidFill>
                        <a:latin typeface="Nirmala UI" panose="020B0502040204020203" charset="0"/>
                        <a:cs typeface="Nirmala UI" panose="020B0502040204020203" charset="0"/>
                      </a:endParaRPr>
                    </a:p>
                    <a:p>
                      <a:pPr indent="0" algn="ctr">
                        <a:buNone/>
                      </a:pPr>
                      <a:endParaRPr lang="en-US" sz="1000" b="0">
                        <a:solidFill>
                          <a:srgbClr val="333333"/>
                        </a:solidFill>
                        <a:latin typeface="Nirmala UI" panose="020B0502040204020203" charset="0"/>
                        <a:cs typeface="Nirmala UI" panose="020B0502040204020203" charset="0"/>
                      </a:endParaRPr>
                    </a:p>
                    <a:p>
                      <a:pPr indent="0" algn="ctr">
                        <a:buNone/>
                      </a:pPr>
                      <a:endParaRPr lang="en-US" sz="1000" b="0">
                        <a:solidFill>
                          <a:srgbClr val="333333"/>
                        </a:solidFill>
                        <a:latin typeface="Nirmala UI" panose="020B0502040204020203" charset="0"/>
                        <a:cs typeface="Nirmala UI" panose="020B0502040204020203" charset="0"/>
                      </a:endParaRPr>
                    </a:p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333333"/>
                          </a:solidFill>
                          <a:latin typeface="Nirmala UI" panose="020B0502040204020203" charset="0"/>
                          <a:cs typeface="Nirmala UI" panose="020B0502040204020203" charset="0"/>
                        </a:rPr>
                        <a:t>Region Proposal Network</a:t>
                      </a:r>
                      <a:endParaRPr lang="en-US" sz="1000" b="0">
                        <a:solidFill>
                          <a:srgbClr val="333333"/>
                        </a:solidFill>
                        <a:latin typeface="Nirmala UI" panose="020B0502040204020203" charset="0"/>
                        <a:ea typeface="Nirmala UI" panose="020B0502040204020203" charset="0"/>
                        <a:cs typeface="Nirmala UI" panose="020B0502040204020203" charset="0"/>
                      </a:endParaRPr>
                    </a:p>
                  </a:txBody>
                  <a:tcPr marL="68580" marR="68580" marT="0" marB="0" vert="horz" anchor="t" anchorCtr="0">
                    <a:lnL w="1905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108710">
                <a:tc>
                  <a:txBody>
                    <a:bodyPr/>
                    <a:p>
                      <a:pPr indent="0" algn="ctr">
                        <a:buNone/>
                      </a:pPr>
                      <a:endParaRPr lang="en-US" sz="1200" b="1">
                        <a:solidFill>
                          <a:srgbClr val="333333"/>
                        </a:solidFill>
                        <a:latin typeface="Nirmala UI" panose="020B0502040204020203" charset="0"/>
                        <a:cs typeface="Nirmala UI" panose="020B0502040204020203" charset="0"/>
                      </a:endParaRPr>
                    </a:p>
                    <a:p>
                      <a:pPr indent="0" algn="ctr">
                        <a:buNone/>
                      </a:pPr>
                      <a:endParaRPr lang="en-US" sz="1200" b="1">
                        <a:solidFill>
                          <a:srgbClr val="333333"/>
                        </a:solidFill>
                        <a:latin typeface="Nirmala UI" panose="020B0502040204020203" charset="0"/>
                        <a:cs typeface="Nirmala UI" panose="020B0502040204020203" charset="0"/>
                      </a:endParaRPr>
                    </a:p>
                    <a:p>
                      <a:pPr indent="0" algn="ctr">
                        <a:buNone/>
                      </a:pPr>
                      <a:r>
                        <a:rPr lang="en-US" sz="1200" b="1">
                          <a:solidFill>
                            <a:srgbClr val="333333"/>
                          </a:solidFill>
                          <a:latin typeface="Nirmala UI" panose="020B0502040204020203" charset="0"/>
                          <a:cs typeface="Nirmala UI" panose="020B0502040204020203" charset="0"/>
                        </a:rPr>
                        <a:t>The mAP</a:t>
                      </a:r>
                      <a:r>
                        <a:rPr lang="en-US" sz="1200" b="0">
                          <a:solidFill>
                            <a:srgbClr val="333333"/>
                          </a:solidFill>
                          <a:latin typeface="Nirmala UI" panose="020B0502040204020203" charset="0"/>
                          <a:cs typeface="Nirmala UI" panose="020B0502040204020203" charset="0"/>
                        </a:rPr>
                        <a:t>*</a:t>
                      </a:r>
                      <a:r>
                        <a:rPr lang="en-US" sz="1200" b="1">
                          <a:solidFill>
                            <a:srgbClr val="333333"/>
                          </a:solidFill>
                          <a:latin typeface="Nirmala UI" panose="020B0502040204020203" charset="0"/>
                          <a:cs typeface="Nirmala UI" panose="020B0502040204020203" charset="0"/>
                        </a:rPr>
                        <a:t>on Pascal VOC 2007 test dataset (%)</a:t>
                      </a:r>
                      <a:endParaRPr lang="en-US" sz="1200" b="1">
                        <a:solidFill>
                          <a:srgbClr val="333333"/>
                        </a:solidFill>
                        <a:latin typeface="Nirmala UI" panose="020B0502040204020203" charset="0"/>
                        <a:ea typeface="Nirmala UI" panose="020B0502040204020203" charset="0"/>
                        <a:cs typeface="Nirmala UI" panose="020B0502040204020203" charset="0"/>
                      </a:endParaRPr>
                    </a:p>
                  </a:txBody>
                  <a:tcPr marL="68580" marR="68580" marT="0" marB="0" vert="horz" anchor="t" anchorCtr="0">
                    <a:lnL w="1905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7F7F7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8D8D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333333"/>
                          </a:solidFill>
                          <a:latin typeface="Nirmala UI" panose="020B0502040204020203" charset="0"/>
                          <a:cs typeface="Nirmala UI" panose="020B0502040204020203" charset="0"/>
                        </a:rPr>
                        <a:t>  </a:t>
                      </a:r>
                      <a:endParaRPr lang="en-US" sz="1000" b="0">
                        <a:solidFill>
                          <a:srgbClr val="333333"/>
                        </a:solidFill>
                        <a:latin typeface="Nirmala UI" panose="020B0502040204020203" charset="0"/>
                        <a:cs typeface="Nirmala UI" panose="020B0502040204020203" charset="0"/>
                      </a:endParaRPr>
                    </a:p>
                    <a:p>
                      <a:pPr indent="0" algn="ctr">
                        <a:buNone/>
                      </a:pPr>
                      <a:endParaRPr lang="en-US" sz="1000" b="0">
                        <a:solidFill>
                          <a:srgbClr val="333333"/>
                        </a:solidFill>
                        <a:latin typeface="Nirmala UI" panose="020B0502040204020203" charset="0"/>
                        <a:cs typeface="Nirmala UI" panose="020B0502040204020203" charset="0"/>
                      </a:endParaRPr>
                    </a:p>
                    <a:p>
                      <a:pPr indent="0" algn="ctr">
                        <a:buNone/>
                      </a:pPr>
                      <a:endParaRPr lang="en-US" sz="1000" b="0">
                        <a:solidFill>
                          <a:srgbClr val="333333"/>
                        </a:solidFill>
                        <a:latin typeface="Nirmala UI" panose="020B0502040204020203" charset="0"/>
                        <a:cs typeface="Nirmala UI" panose="020B0502040204020203" charset="0"/>
                      </a:endParaRPr>
                    </a:p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333333"/>
                          </a:solidFill>
                          <a:latin typeface="Nirmala UI" panose="020B0502040204020203" charset="0"/>
                          <a:cs typeface="Nirmala UI" panose="020B0502040204020203" charset="0"/>
                        </a:rPr>
                        <a:t>58.5</a:t>
                      </a:r>
                      <a:endParaRPr lang="en-US" sz="1000" b="0">
                        <a:solidFill>
                          <a:srgbClr val="333333"/>
                        </a:solidFill>
                        <a:latin typeface="Nirmala UI" panose="020B0502040204020203" charset="0"/>
                        <a:ea typeface="Nirmala UI" panose="020B0502040204020203" charset="0"/>
                        <a:cs typeface="Nirmala UI" panose="020B0502040204020203" charset="0"/>
                      </a:endParaRPr>
                    </a:p>
                  </a:txBody>
                  <a:tcPr marL="68580" marR="68580" marT="0" marB="0" vert="horz" anchor="t" anchorCtr="0">
                    <a:lnL w="19050" cap="flat" cmpd="sng">
                      <a:solidFill>
                        <a:srgbClr val="7F7F7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endParaRPr lang="en-US" sz="1000" b="0">
                        <a:solidFill>
                          <a:srgbClr val="333333"/>
                        </a:solidFill>
                        <a:latin typeface="Nirmala UI" panose="020B0502040204020203" charset="0"/>
                        <a:cs typeface="Nirmala UI" panose="020B0502040204020203" charset="0"/>
                      </a:endParaRPr>
                    </a:p>
                    <a:p>
                      <a:pPr indent="0" algn="ctr">
                        <a:buNone/>
                      </a:pPr>
                      <a:endParaRPr lang="en-US" sz="1000" b="0">
                        <a:solidFill>
                          <a:srgbClr val="333333"/>
                        </a:solidFill>
                        <a:latin typeface="Nirmala UI" panose="020B0502040204020203" charset="0"/>
                        <a:cs typeface="Nirmala UI" panose="020B0502040204020203" charset="0"/>
                      </a:endParaRPr>
                    </a:p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333333"/>
                          </a:solidFill>
                          <a:latin typeface="Nirmala UI" panose="020B0502040204020203" charset="0"/>
                          <a:cs typeface="Nirmala UI" panose="020B0502040204020203" charset="0"/>
                        </a:rPr>
                        <a:t>66.9 (trained with VOC 2007)</a:t>
                      </a:r>
                      <a:endParaRPr lang="en-US" sz="1000" b="0">
                        <a:solidFill>
                          <a:srgbClr val="333333"/>
                        </a:solidFill>
                        <a:latin typeface="Nirmala UI" panose="020B0502040204020203" charset="0"/>
                        <a:cs typeface="Nirmala UI" panose="020B0502040204020203" charset="0"/>
                      </a:endParaRPr>
                    </a:p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333333"/>
                          </a:solidFill>
                          <a:latin typeface="Nirmala UI" panose="020B0502040204020203" charset="0"/>
                          <a:cs typeface="Nirmala UI" panose="020B0502040204020203" charset="0"/>
                        </a:rPr>
                        <a:t>70.0 (trained with VOC 2007 &amp; 2012)</a:t>
                      </a:r>
                      <a:endParaRPr lang="en-US" sz="1000" b="0">
                        <a:solidFill>
                          <a:srgbClr val="333333"/>
                        </a:solidFill>
                        <a:latin typeface="Nirmala UI" panose="020B0502040204020203" charset="0"/>
                        <a:ea typeface="Nirmala UI" panose="020B0502040204020203" charset="0"/>
                        <a:cs typeface="Nirmala UI" panose="020B0502040204020203" charset="0"/>
                      </a:endParaRPr>
                    </a:p>
                  </a:txBody>
                  <a:tcPr marL="68580" marR="68580" marT="0" marB="0" vert="horz" anchor="t" anchorCtr="0">
                    <a:lnL w="1905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endParaRPr lang="en-US" sz="1000" b="0">
                        <a:solidFill>
                          <a:srgbClr val="333333"/>
                        </a:solidFill>
                        <a:latin typeface="Nirmala UI" panose="020B0502040204020203" charset="0"/>
                        <a:cs typeface="Nirmala UI" panose="020B0502040204020203" charset="0"/>
                      </a:endParaRPr>
                    </a:p>
                    <a:p>
                      <a:pPr indent="0" algn="ctr">
                        <a:buNone/>
                      </a:pPr>
                      <a:endParaRPr lang="en-US" sz="1000" b="0">
                        <a:solidFill>
                          <a:srgbClr val="333333"/>
                        </a:solidFill>
                        <a:latin typeface="Nirmala UI" panose="020B0502040204020203" charset="0"/>
                        <a:cs typeface="Nirmala UI" panose="020B0502040204020203" charset="0"/>
                      </a:endParaRPr>
                    </a:p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333333"/>
                          </a:solidFill>
                          <a:latin typeface="Nirmala UI" panose="020B0502040204020203" charset="0"/>
                          <a:cs typeface="Nirmala UI" panose="020B0502040204020203" charset="0"/>
                        </a:rPr>
                        <a:t>66.9 (trained with VOC 2007)</a:t>
                      </a:r>
                      <a:endParaRPr lang="en-US" sz="1000" b="0">
                        <a:solidFill>
                          <a:srgbClr val="333333"/>
                        </a:solidFill>
                        <a:latin typeface="Nirmala UI" panose="020B0502040204020203" charset="0"/>
                        <a:cs typeface="Nirmala UI" panose="020B0502040204020203" charset="0"/>
                      </a:endParaRPr>
                    </a:p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333333"/>
                          </a:solidFill>
                          <a:latin typeface="Nirmala UI" panose="020B0502040204020203" charset="0"/>
                          <a:cs typeface="Nirmala UI" panose="020B0502040204020203" charset="0"/>
                        </a:rPr>
                        <a:t>70.0 (trained with VOC 2007 &amp; 2012)</a:t>
                      </a:r>
                      <a:endParaRPr lang="en-US" sz="1000" b="0">
                        <a:solidFill>
                          <a:srgbClr val="333333"/>
                        </a:solidFill>
                        <a:latin typeface="Nirmala UI" panose="020B0502040204020203" charset="0"/>
                        <a:ea typeface="Nirmala UI" panose="020B0502040204020203" charset="0"/>
                        <a:cs typeface="Nirmala UI" panose="020B0502040204020203" charset="0"/>
                      </a:endParaRPr>
                    </a:p>
                  </a:txBody>
                  <a:tcPr marL="68580" marR="68580" marT="0" marB="0" vert="horz" anchor="t" anchorCtr="0">
                    <a:lnL w="1905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189990">
                <a:tc>
                  <a:txBody>
                    <a:bodyPr/>
                    <a:p>
                      <a:pPr indent="0" algn="ctr">
                        <a:buNone/>
                      </a:pPr>
                      <a:endParaRPr lang="en-US" sz="1200" b="1">
                        <a:solidFill>
                          <a:srgbClr val="333333"/>
                        </a:solidFill>
                        <a:latin typeface="Nirmala UI" panose="020B0502040204020203" charset="0"/>
                        <a:cs typeface="Nirmala UI" panose="020B0502040204020203" charset="0"/>
                      </a:endParaRPr>
                    </a:p>
                    <a:p>
                      <a:pPr indent="0" algn="ctr">
                        <a:buNone/>
                      </a:pPr>
                      <a:endParaRPr lang="en-US" sz="1200" b="1">
                        <a:solidFill>
                          <a:srgbClr val="333333"/>
                        </a:solidFill>
                        <a:latin typeface="Nirmala UI" panose="020B0502040204020203" charset="0"/>
                        <a:cs typeface="Nirmala UI" panose="020B0502040204020203" charset="0"/>
                      </a:endParaRPr>
                    </a:p>
                    <a:p>
                      <a:pPr indent="0" algn="ctr">
                        <a:buNone/>
                      </a:pPr>
                      <a:r>
                        <a:rPr lang="en-US" sz="1200" b="1">
                          <a:solidFill>
                            <a:srgbClr val="333333"/>
                          </a:solidFill>
                          <a:latin typeface="Nirmala UI" panose="020B0502040204020203" charset="0"/>
                          <a:cs typeface="Nirmala UI" panose="020B0502040204020203" charset="0"/>
                        </a:rPr>
                        <a:t>The mAP</a:t>
                      </a:r>
                      <a:r>
                        <a:rPr lang="en-US" sz="1200" b="0">
                          <a:solidFill>
                            <a:srgbClr val="333333"/>
                          </a:solidFill>
                          <a:latin typeface="Nirmala UI" panose="020B0502040204020203" charset="0"/>
                          <a:cs typeface="Nirmala UI" panose="020B0502040204020203" charset="0"/>
                        </a:rPr>
                        <a:t>* </a:t>
                      </a:r>
                      <a:r>
                        <a:rPr lang="en-US" sz="1200" b="1">
                          <a:solidFill>
                            <a:srgbClr val="333333"/>
                          </a:solidFill>
                          <a:latin typeface="Nirmala UI" panose="020B0502040204020203" charset="0"/>
                          <a:cs typeface="Nirmala UI" panose="020B0502040204020203" charset="0"/>
                        </a:rPr>
                        <a:t>on Pascal VOC 2012 test dataset (%)</a:t>
                      </a:r>
                      <a:endParaRPr lang="en-US" sz="1200" b="1">
                        <a:solidFill>
                          <a:srgbClr val="333333"/>
                        </a:solidFill>
                        <a:latin typeface="Nirmala UI" panose="020B0502040204020203" charset="0"/>
                        <a:ea typeface="Nirmala UI" panose="020B0502040204020203" charset="0"/>
                        <a:cs typeface="Nirmala UI" panose="020B0502040204020203" charset="0"/>
                      </a:endParaRPr>
                    </a:p>
                  </a:txBody>
                  <a:tcPr marL="68580" marR="68580" marT="0" marB="0" vert="horz" anchor="t" anchorCtr="0">
                    <a:lnL w="1905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7F7F7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8D8D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endParaRPr lang="en-US" sz="1000" b="0">
                        <a:solidFill>
                          <a:srgbClr val="333333"/>
                        </a:solidFill>
                        <a:latin typeface="Nirmala UI" panose="020B0502040204020203" charset="0"/>
                        <a:cs typeface="Nirmala UI" panose="020B0502040204020203" charset="0"/>
                      </a:endParaRPr>
                    </a:p>
                    <a:p>
                      <a:pPr indent="0" algn="ctr">
                        <a:buNone/>
                      </a:pPr>
                      <a:endParaRPr lang="en-US" sz="1000" b="0">
                        <a:solidFill>
                          <a:srgbClr val="333333"/>
                        </a:solidFill>
                        <a:latin typeface="Nirmala UI" panose="020B0502040204020203" charset="0"/>
                        <a:cs typeface="Nirmala UI" panose="020B0502040204020203" charset="0"/>
                      </a:endParaRPr>
                    </a:p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333333"/>
                          </a:solidFill>
                          <a:latin typeface="Nirmala UI" panose="020B0502040204020203" charset="0"/>
                          <a:cs typeface="Nirmala UI" panose="020B0502040204020203" charset="0"/>
                        </a:rPr>
                        <a:t>  53.3 </a:t>
                      </a:r>
                      <a:endParaRPr lang="en-US" sz="1000" b="0">
                        <a:solidFill>
                          <a:srgbClr val="333333"/>
                        </a:solidFill>
                        <a:latin typeface="Nirmala UI" panose="020B0502040204020203" charset="0"/>
                        <a:ea typeface="Nirmala UI" panose="020B0502040204020203" charset="0"/>
                        <a:cs typeface="Nirmala UI" panose="020B0502040204020203" charset="0"/>
                      </a:endParaRPr>
                    </a:p>
                  </a:txBody>
                  <a:tcPr marL="68580" marR="68580" marT="0" marB="0" vert="horz" anchor="t" anchorCtr="0">
                    <a:lnL w="19050" cap="flat" cmpd="sng">
                      <a:solidFill>
                        <a:srgbClr val="7F7F7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endParaRPr lang="en-US" sz="1000" b="0">
                        <a:solidFill>
                          <a:srgbClr val="333333"/>
                        </a:solidFill>
                        <a:latin typeface="Nirmala UI" panose="020B0502040204020203" charset="0"/>
                        <a:cs typeface="Nirmala UI" panose="020B0502040204020203" charset="0"/>
                      </a:endParaRPr>
                    </a:p>
                    <a:p>
                      <a:pPr indent="0" algn="ctr">
                        <a:buNone/>
                      </a:pPr>
                      <a:endParaRPr lang="en-US" sz="1000" b="0">
                        <a:solidFill>
                          <a:srgbClr val="333333"/>
                        </a:solidFill>
                        <a:latin typeface="Nirmala UI" panose="020B0502040204020203" charset="0"/>
                        <a:cs typeface="Nirmala UI" panose="020B0502040204020203" charset="0"/>
                      </a:endParaRPr>
                    </a:p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333333"/>
                          </a:solidFill>
                          <a:latin typeface="Nirmala UI" panose="020B0502040204020203" charset="0"/>
                          <a:cs typeface="Nirmala UI" panose="020B0502040204020203" charset="0"/>
                        </a:rPr>
                        <a:t> 65.7 (trained with VOC 2012)</a:t>
                      </a:r>
                      <a:endParaRPr lang="en-US" sz="1000" b="0">
                        <a:solidFill>
                          <a:srgbClr val="333333"/>
                        </a:solidFill>
                        <a:latin typeface="Nirmala UI" panose="020B0502040204020203" charset="0"/>
                        <a:cs typeface="Nirmala UI" panose="020B0502040204020203" charset="0"/>
                      </a:endParaRPr>
                    </a:p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333333"/>
                          </a:solidFill>
                          <a:latin typeface="Nirmala UI" panose="020B0502040204020203" charset="0"/>
                          <a:cs typeface="Nirmala UI" panose="020B0502040204020203" charset="0"/>
                        </a:rPr>
                        <a:t>68.4 (trained with VOC 2007 &amp; 2012)</a:t>
                      </a:r>
                      <a:endParaRPr lang="en-US" sz="1000" b="0">
                        <a:solidFill>
                          <a:srgbClr val="333333"/>
                        </a:solidFill>
                        <a:latin typeface="Nirmala UI" panose="020B0502040204020203" charset="0"/>
                        <a:ea typeface="Nirmala UI" panose="020B0502040204020203" charset="0"/>
                        <a:cs typeface="Nirmala UI" panose="020B0502040204020203" charset="0"/>
                      </a:endParaRPr>
                    </a:p>
                  </a:txBody>
                  <a:tcPr marL="68580" marR="68580" marT="0" marB="0" vert="horz" anchor="t" anchorCtr="0">
                    <a:lnL w="1905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endParaRPr lang="en-US" sz="1000" b="0">
                        <a:solidFill>
                          <a:srgbClr val="333333"/>
                        </a:solidFill>
                        <a:latin typeface="Nirmala UI" panose="020B0502040204020203" charset="0"/>
                        <a:cs typeface="Nirmala UI" panose="020B0502040204020203" charset="0"/>
                      </a:endParaRPr>
                    </a:p>
                    <a:p>
                      <a:pPr indent="0" algn="ctr">
                        <a:buNone/>
                      </a:pPr>
                      <a:endParaRPr lang="en-US" sz="1000" b="0">
                        <a:solidFill>
                          <a:srgbClr val="333333"/>
                        </a:solidFill>
                        <a:latin typeface="Nirmala UI" panose="020B0502040204020203" charset="0"/>
                        <a:cs typeface="Nirmala UI" panose="020B0502040204020203" charset="0"/>
                      </a:endParaRPr>
                    </a:p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333333"/>
                          </a:solidFill>
                          <a:latin typeface="Nirmala UI" panose="020B0502040204020203" charset="0"/>
                          <a:cs typeface="Nirmala UI" panose="020B0502040204020203" charset="0"/>
                        </a:rPr>
                        <a:t>67.0 (trained with VOC 2012)</a:t>
                      </a:r>
                      <a:endParaRPr lang="en-US" sz="1000" b="0">
                        <a:solidFill>
                          <a:srgbClr val="333333"/>
                        </a:solidFill>
                        <a:latin typeface="Nirmala UI" panose="020B0502040204020203" charset="0"/>
                        <a:cs typeface="Nirmala UI" panose="020B0502040204020203" charset="0"/>
                      </a:endParaRPr>
                    </a:p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333333"/>
                          </a:solidFill>
                          <a:latin typeface="Nirmala UI" panose="020B0502040204020203" charset="0"/>
                          <a:cs typeface="Nirmala UI" panose="020B0502040204020203" charset="0"/>
                        </a:rPr>
                        <a:t>70.4 (trained with VOC 2007 &amp; 2012)</a:t>
                      </a:r>
                      <a:endParaRPr lang="en-US" sz="1000" b="0">
                        <a:solidFill>
                          <a:srgbClr val="333333"/>
                        </a:solidFill>
                        <a:latin typeface="Nirmala UI" panose="020B0502040204020203" charset="0"/>
                        <a:ea typeface="Nirmala UI" panose="020B0502040204020203" charset="0"/>
                        <a:cs typeface="Nirmala UI" panose="020B0502040204020203" charset="0"/>
                      </a:endParaRPr>
                    </a:p>
                  </a:txBody>
                  <a:tcPr marL="68580" marR="68580" marT="0" marB="0" vert="horz" anchor="t" anchorCtr="0">
                    <a:lnL w="1905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08965">
                <a:tc>
                  <a:txBody>
                    <a:bodyPr/>
                    <a:p>
                      <a:pPr indent="0" algn="ctr">
                        <a:buNone/>
                      </a:pPr>
                      <a:endParaRPr lang="en-US" sz="1200" b="1">
                        <a:solidFill>
                          <a:srgbClr val="333333"/>
                        </a:solidFill>
                        <a:latin typeface="Nirmala UI" panose="020B0502040204020203" charset="0"/>
                        <a:cs typeface="Nirmala UI" panose="020B0502040204020203" charset="0"/>
                      </a:endParaRPr>
                    </a:p>
                    <a:p>
                      <a:pPr indent="0" algn="ctr">
                        <a:buNone/>
                      </a:pPr>
                      <a:r>
                        <a:rPr lang="en-US" sz="1200" b="1">
                          <a:solidFill>
                            <a:srgbClr val="333333"/>
                          </a:solidFill>
                          <a:latin typeface="Nirmala UI" panose="020B0502040204020203" charset="0"/>
                          <a:cs typeface="Nirmala UI" panose="020B0502040204020203" charset="0"/>
                        </a:rPr>
                        <a:t>Detection Time (sec)</a:t>
                      </a:r>
                      <a:endParaRPr lang="en-US" sz="1200" b="1">
                        <a:solidFill>
                          <a:srgbClr val="333333"/>
                        </a:solidFill>
                        <a:latin typeface="Nirmala UI" panose="020B0502040204020203" charset="0"/>
                        <a:ea typeface="Nirmala UI" panose="020B0502040204020203" charset="0"/>
                        <a:cs typeface="Nirmala UI" panose="020B0502040204020203" charset="0"/>
                      </a:endParaRPr>
                    </a:p>
                  </a:txBody>
                  <a:tcPr marL="68580" marR="68580" marT="0" marB="0" vert="horz" anchor="t" anchorCtr="0">
                    <a:lnL w="1905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7F7F7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8D8D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endParaRPr lang="en-US" sz="1000" b="0">
                        <a:solidFill>
                          <a:srgbClr val="333333"/>
                        </a:solidFill>
                        <a:latin typeface="Nirmala UI" panose="020B0502040204020203" charset="0"/>
                        <a:cs typeface="Nirmala UI" panose="020B0502040204020203" charset="0"/>
                      </a:endParaRPr>
                    </a:p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333333"/>
                          </a:solidFill>
                          <a:latin typeface="Nirmala UI" panose="020B0502040204020203" charset="0"/>
                          <a:cs typeface="Nirmala UI" panose="020B0502040204020203" charset="0"/>
                        </a:rPr>
                        <a:t>~ 49 (with region proposal generation)</a:t>
                      </a:r>
                      <a:endParaRPr lang="en-US" sz="1000" b="0">
                        <a:solidFill>
                          <a:srgbClr val="333333"/>
                        </a:solidFill>
                        <a:latin typeface="Nirmala UI" panose="020B0502040204020203" charset="0"/>
                        <a:ea typeface="Nirmala UI" panose="020B0502040204020203" charset="0"/>
                        <a:cs typeface="Nirmala UI" panose="020B0502040204020203" charset="0"/>
                      </a:endParaRPr>
                    </a:p>
                  </a:txBody>
                  <a:tcPr marL="68580" marR="68580" marT="0" marB="0" vert="horz" anchor="t" anchorCtr="0">
                    <a:lnL w="19050" cap="flat" cmpd="sng">
                      <a:solidFill>
                        <a:srgbClr val="7F7F7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endParaRPr lang="en-US" sz="1000" b="0">
                        <a:solidFill>
                          <a:srgbClr val="333333"/>
                        </a:solidFill>
                        <a:latin typeface="Nirmala UI" panose="020B0502040204020203" charset="0"/>
                        <a:cs typeface="Nirmala UI" panose="020B0502040204020203" charset="0"/>
                      </a:endParaRPr>
                    </a:p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333333"/>
                          </a:solidFill>
                          <a:latin typeface="Nirmala UI" panose="020B0502040204020203" charset="0"/>
                          <a:cs typeface="Nirmala UI" panose="020B0502040204020203" charset="0"/>
                        </a:rPr>
                        <a:t>~ 2.3 (with region proposal generation)</a:t>
                      </a:r>
                      <a:endParaRPr lang="en-US" sz="1000" b="0">
                        <a:solidFill>
                          <a:srgbClr val="333333"/>
                        </a:solidFill>
                        <a:latin typeface="Nirmala UI" panose="020B0502040204020203" charset="0"/>
                        <a:ea typeface="Nirmala UI" panose="020B0502040204020203" charset="0"/>
                        <a:cs typeface="Nirmala UI" panose="020B0502040204020203" charset="0"/>
                      </a:endParaRPr>
                    </a:p>
                  </a:txBody>
                  <a:tcPr marL="68580" marR="68580" marT="0" marB="0" vert="horz" anchor="t" anchorCtr="0">
                    <a:lnL w="1905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endParaRPr lang="en-US" sz="1000" b="0">
                        <a:solidFill>
                          <a:srgbClr val="333333"/>
                        </a:solidFill>
                        <a:latin typeface="Nirmala UI" panose="020B0502040204020203" charset="0"/>
                        <a:cs typeface="Nirmala UI" panose="020B0502040204020203" charset="0"/>
                      </a:endParaRPr>
                    </a:p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333333"/>
                          </a:solidFill>
                          <a:latin typeface="Nirmala UI" panose="020B0502040204020203" charset="0"/>
                          <a:cs typeface="Nirmala UI" panose="020B0502040204020203" charset="0"/>
                        </a:rPr>
                        <a:t>0.2 (with VGG),0.059 (with ZF) </a:t>
                      </a:r>
                      <a:endParaRPr lang="en-US" sz="1000" b="0">
                        <a:solidFill>
                          <a:srgbClr val="333333"/>
                        </a:solidFill>
                        <a:latin typeface="Nirmala UI" panose="020B0502040204020203" charset="0"/>
                        <a:ea typeface="Nirmala UI" panose="020B0502040204020203" charset="0"/>
                        <a:cs typeface="Nirmala UI" panose="020B0502040204020203" charset="0"/>
                      </a:endParaRPr>
                    </a:p>
                  </a:txBody>
                  <a:tcPr marL="68580" marR="68580" marT="0" marB="0" vert="horz" anchor="t" anchorCtr="0">
                    <a:lnL w="1905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40" name="Picture 39"/>
          <p:cNvPicPr/>
          <p:nvPr/>
        </p:nvPicPr>
        <p:blipFill>
          <a:blip r:embed="rId2"/>
          <a:stretch>
            <a:fillRect/>
          </a:stretch>
        </p:blipFill>
        <p:spPr>
          <a:xfrm>
            <a:off x="3001645" y="901700"/>
            <a:ext cx="2498090" cy="166179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2" name="Picture 41"/>
          <p:cNvPicPr/>
          <p:nvPr/>
        </p:nvPicPr>
        <p:blipFill>
          <a:blip r:embed="rId3"/>
          <a:stretch>
            <a:fillRect/>
          </a:stretch>
        </p:blipFill>
        <p:spPr>
          <a:xfrm>
            <a:off x="5575300" y="901065"/>
            <a:ext cx="2593975" cy="166243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4" name="Picture 43"/>
          <p:cNvPicPr/>
          <p:nvPr/>
        </p:nvPicPr>
        <p:blipFill>
          <a:blip r:embed="rId4"/>
          <a:stretch>
            <a:fillRect/>
          </a:stretch>
        </p:blipFill>
        <p:spPr>
          <a:xfrm>
            <a:off x="8366125" y="901065"/>
            <a:ext cx="2839720" cy="16605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850"/>
          <a:stretch>
            <a:fillRect/>
          </a:stretch>
        </p:blipFill>
        <p:spPr>
          <a:xfrm>
            <a:off x="-6985" y="-102235"/>
            <a:ext cx="12284710" cy="7050405"/>
          </a:xfrm>
          <a:prstGeom prst="rect">
            <a:avLst/>
          </a:prstGeom>
        </p:spPr>
      </p:pic>
      <p:grpSp>
        <p:nvGrpSpPr>
          <p:cNvPr id="34" name="组合 33"/>
          <p:cNvGrpSpPr/>
          <p:nvPr/>
        </p:nvGrpSpPr>
        <p:grpSpPr>
          <a:xfrm>
            <a:off x="-55880" y="-102235"/>
            <a:ext cx="12341860" cy="7086600"/>
            <a:chOff x="0" y="0"/>
            <a:chExt cx="12215803" cy="7086600"/>
          </a:xfrm>
        </p:grpSpPr>
        <p:sp>
          <p:nvSpPr>
            <p:cNvPr id="27" name="矩形 26"/>
            <p:cNvSpPr/>
            <p:nvPr/>
          </p:nvSpPr>
          <p:spPr>
            <a:xfrm>
              <a:off x="1237129" y="0"/>
              <a:ext cx="9704296" cy="7086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Calibri" panose="020F0502020204030204" pitchFamily="34" charset="0"/>
              </a:endParaRPr>
            </a:p>
          </p:txBody>
        </p:sp>
        <p:sp>
          <p:nvSpPr>
            <p:cNvPr id="28" name="直角三角形 27"/>
            <p:cNvSpPr/>
            <p:nvPr/>
          </p:nvSpPr>
          <p:spPr>
            <a:xfrm flipH="1">
              <a:off x="0" y="36246"/>
              <a:ext cx="1250576" cy="1093307"/>
            </a:xfrm>
            <a:prstGeom prst="rt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Calibri" panose="020F0502020204030204" pitchFamily="34" charset="0"/>
              </a:endParaRPr>
            </a:p>
          </p:txBody>
        </p:sp>
        <p:sp>
          <p:nvSpPr>
            <p:cNvPr id="29" name="直角三角形 28"/>
            <p:cNvSpPr/>
            <p:nvPr/>
          </p:nvSpPr>
          <p:spPr>
            <a:xfrm>
              <a:off x="10941424" y="29028"/>
              <a:ext cx="1250576" cy="1093307"/>
            </a:xfrm>
            <a:prstGeom prst="rt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Calibri" panose="020F0502020204030204" pitchFamily="34" charset="0"/>
              </a:endParaRPr>
            </a:p>
          </p:txBody>
        </p:sp>
        <p:sp>
          <p:nvSpPr>
            <p:cNvPr id="30" name="直角三角形 29"/>
            <p:cNvSpPr/>
            <p:nvPr/>
          </p:nvSpPr>
          <p:spPr>
            <a:xfrm flipH="1" flipV="1">
              <a:off x="1067" y="5987081"/>
              <a:ext cx="1250576" cy="1093307"/>
            </a:xfrm>
            <a:prstGeom prst="rt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Calibri" panose="020F0502020204030204" pitchFamily="34" charset="0"/>
              </a:endParaRPr>
            </a:p>
          </p:txBody>
        </p:sp>
        <p:sp>
          <p:nvSpPr>
            <p:cNvPr id="31" name="直角三角形 30"/>
            <p:cNvSpPr/>
            <p:nvPr/>
          </p:nvSpPr>
          <p:spPr>
            <a:xfrm flipV="1">
              <a:off x="10941424" y="5971211"/>
              <a:ext cx="1250576" cy="1093307"/>
            </a:xfrm>
            <a:prstGeom prst="rt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Calibri" panose="020F0502020204030204" pitchFamily="34" charset="0"/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0" y="1122335"/>
              <a:ext cx="1371600" cy="48647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Calibri" panose="020F0502020204030204" pitchFamily="34" charset="0"/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10844203" y="1129553"/>
              <a:ext cx="1371600" cy="48647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Calibri" panose="020F0502020204030204" pitchFamily="34" charset="0"/>
              </a:endParaRPr>
            </a:p>
          </p:txBody>
        </p:sp>
      </p:grpSp>
      <p:sp>
        <p:nvSpPr>
          <p:cNvPr id="2" name="Text Box 1"/>
          <p:cNvSpPr txBox="1"/>
          <p:nvPr/>
        </p:nvSpPr>
        <p:spPr>
          <a:xfrm>
            <a:off x="3863340" y="573405"/>
            <a:ext cx="504063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/>
            <a:r>
              <a:rPr lang="en-US" altLang="zh-CN" sz="2400" b="1" u="sng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sym typeface="+mn-ea"/>
              </a:rPr>
              <a:t>YOLO (You Only Look Once) Algorithm </a:t>
            </a:r>
            <a:endParaRPr lang="en-US" sz="2400"/>
          </a:p>
        </p:txBody>
      </p:sp>
      <p:grpSp>
        <p:nvGrpSpPr>
          <p:cNvPr id="3" name="3fdc3662-f61f-400f-8563-668b0d0493e3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2"/>
            </p:custDataLst>
          </p:nvPr>
        </p:nvGrpSpPr>
        <p:grpSpPr>
          <a:xfrm>
            <a:off x="6068320" y="909957"/>
            <a:ext cx="5643245" cy="5639435"/>
            <a:chOff x="6133725" y="1123952"/>
            <a:chExt cx="5643245" cy="5639435"/>
          </a:xfrm>
        </p:grpSpPr>
        <p:cxnSp>
          <p:nvCxnSpPr>
            <p:cNvPr id="4" name="直接连接符 4"/>
            <p:cNvCxnSpPr/>
            <p:nvPr/>
          </p:nvCxnSpPr>
          <p:spPr>
            <a:xfrm>
              <a:off x="6133725" y="1123952"/>
              <a:ext cx="0" cy="5019673"/>
            </a:xfrm>
            <a:prstGeom prst="line">
              <a:avLst/>
            </a:prstGeom>
            <a:ln w="3175" cap="rnd">
              <a:noFill/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îsľïḋé"/>
            <p:cNvSpPr/>
            <p:nvPr/>
          </p:nvSpPr>
          <p:spPr bwMode="auto">
            <a:xfrm>
              <a:off x="7159885" y="1563372"/>
              <a:ext cx="4389755" cy="1045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ctr" anchorCtr="0"/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200" dirty="0">
                  <a:ea typeface="Calibri" panose="020F0502020204030204" pitchFamily="34" charset="0"/>
                </a:rPr>
                <a:t>In YOLO, Object detection as a single regression problem also known as </a:t>
              </a:r>
              <a:r>
                <a:rPr lang="en-US" altLang="zh-CN" sz="1200" b="1" u="sng" dirty="0">
                  <a:ea typeface="Calibri" panose="020F0502020204030204" pitchFamily="34" charset="0"/>
                </a:rPr>
                <a:t>single stage detector</a:t>
              </a:r>
              <a:endParaRPr lang="en-US" altLang="zh-CN" sz="1200" dirty="0">
                <a:ea typeface="Calibri" panose="020F0502020204030204" pitchFamily="34" charset="0"/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200" dirty="0">
                  <a:ea typeface="Calibri" panose="020F0502020204030204" pitchFamily="34" charset="0"/>
                </a:rPr>
                <a:t>bbox coordinates &amp; class probabilities all are computed in just a single run of algorithm</a:t>
              </a:r>
              <a:endParaRPr lang="en-US" altLang="zh-CN" sz="1200" dirty="0">
                <a:ea typeface="Calibri" panose="020F0502020204030204" pitchFamily="34" charset="0"/>
              </a:endParaRPr>
            </a:p>
          </p:txBody>
        </p:sp>
        <p:sp>
          <p:nvSpPr>
            <p:cNvPr id="6" name="ísliḓe"/>
            <p:cNvSpPr/>
            <p:nvPr/>
          </p:nvSpPr>
          <p:spPr bwMode="auto">
            <a:xfrm>
              <a:off x="6591683" y="1628121"/>
              <a:ext cx="409192" cy="409192"/>
            </a:xfrm>
            <a:prstGeom prst="ellipse">
              <a:avLst/>
            </a:prstGeom>
            <a:solidFill>
              <a:srgbClr val="212D36"/>
            </a:solidFill>
            <a:ln w="381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altLang="zh-CN" sz="1400" dirty="0">
                  <a:solidFill>
                    <a:schemeClr val="bg1"/>
                  </a:solidFill>
                  <a:latin typeface="Arial Black" panose="020B0A04020102020204" charset="0"/>
                  <a:ea typeface="Calibri" panose="020F0502020204030204" pitchFamily="34" charset="0"/>
                </a:rPr>
                <a:t>01</a:t>
              </a:r>
              <a:endParaRPr lang="zh-CN" altLang="en-US" sz="1400" dirty="0">
                <a:solidFill>
                  <a:schemeClr val="bg1"/>
                </a:solidFill>
                <a:latin typeface="Arial Black" panose="020B0A04020102020204" charset="0"/>
                <a:ea typeface="Calibri" panose="020F0502020204030204" pitchFamily="34" charset="0"/>
              </a:endParaRPr>
            </a:p>
          </p:txBody>
        </p:sp>
        <p:sp>
          <p:nvSpPr>
            <p:cNvPr id="8" name="ïṣḻïdé"/>
            <p:cNvSpPr/>
            <p:nvPr/>
          </p:nvSpPr>
          <p:spPr bwMode="auto">
            <a:xfrm>
              <a:off x="6575173" y="2822837"/>
              <a:ext cx="409192" cy="409192"/>
            </a:xfrm>
            <a:prstGeom prst="ellipse">
              <a:avLst/>
            </a:prstGeom>
            <a:solidFill>
              <a:srgbClr val="1E282F"/>
            </a:solidFill>
            <a:ln w="381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altLang="zh-CN" sz="1400" dirty="0">
                  <a:solidFill>
                    <a:schemeClr val="bg1"/>
                  </a:solidFill>
                  <a:latin typeface="Arial Black" panose="020B0A04020102020204" charset="0"/>
                  <a:ea typeface="Calibri" panose="020F0502020204030204" pitchFamily="34" charset="0"/>
                </a:rPr>
                <a:t>02</a:t>
              </a:r>
              <a:endParaRPr lang="zh-CN" altLang="en-US" sz="1400" dirty="0">
                <a:solidFill>
                  <a:schemeClr val="bg1"/>
                </a:solidFill>
                <a:latin typeface="Arial Black" panose="020B0A04020102020204" charset="0"/>
                <a:ea typeface="Calibri" panose="020F0502020204030204" pitchFamily="34" charset="0"/>
              </a:endParaRPr>
            </a:p>
          </p:txBody>
        </p:sp>
        <p:sp>
          <p:nvSpPr>
            <p:cNvPr id="9" name="íSḻîdè"/>
            <p:cNvSpPr/>
            <p:nvPr/>
          </p:nvSpPr>
          <p:spPr bwMode="auto">
            <a:xfrm>
              <a:off x="7159885" y="4096387"/>
              <a:ext cx="4511040" cy="14217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ctr" anchorCtr="0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200" dirty="0">
                  <a:ea typeface="Calibri" panose="020F0502020204030204" pitchFamily="34" charset="0"/>
                </a:rPr>
                <a:t>Intersection Over Union (IOU) is a metric used to judge the accuracy of the bounding box predicted by the model.</a:t>
              </a:r>
              <a:endParaRPr lang="en-US" altLang="zh-CN" sz="1200" dirty="0">
                <a:ea typeface="Calibri" panose="020F0502020204030204" pitchFamily="34" charset="0"/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200" dirty="0">
                  <a:ea typeface="Calibri" panose="020F0502020204030204" pitchFamily="34" charset="0"/>
                </a:rPr>
                <a:t>Non-max Suppression reduces the no. of predicted b.boxes by taking the </a:t>
              </a:r>
              <a:r>
                <a:rPr lang="en-US" altLang="zh-CN" sz="1200" dirty="0">
                  <a:ea typeface="Calibri" panose="020F0502020204030204" pitchFamily="34" charset="0"/>
                  <a:sym typeface="+mn-ea"/>
                </a:rPr>
                <a:t> larges </a:t>
              </a:r>
              <a:r>
                <a:rPr lang="en-US" altLang="zh-CN" sz="1200" dirty="0">
                  <a:ea typeface="Calibri" panose="020F0502020204030204" pitchFamily="34" charset="0"/>
                </a:rPr>
                <a:t>probability associated with each detection </a:t>
              </a:r>
              <a:endParaRPr lang="en-US" altLang="zh-CN" sz="1200" dirty="0">
                <a:ea typeface="Calibri" panose="020F0502020204030204" pitchFamily="34" charset="0"/>
              </a:endParaRPr>
            </a:p>
            <a:p>
              <a:pPr indent="0">
                <a:lnSpc>
                  <a:spcPct val="150000"/>
                </a:lnSpc>
                <a:buFont typeface="Arial" panose="020B0604020202020204" pitchFamily="34" charset="0"/>
                <a:buNone/>
              </a:pPr>
              <a:endParaRPr lang="en-US" altLang="zh-CN" sz="1200" b="1" u="sng" dirty="0">
                <a:ea typeface="Calibri" panose="020F0502020204030204" pitchFamily="34" charset="0"/>
              </a:endParaRPr>
            </a:p>
          </p:txBody>
        </p:sp>
        <p:sp>
          <p:nvSpPr>
            <p:cNvPr id="10" name="işľiḓé"/>
            <p:cNvSpPr/>
            <p:nvPr/>
          </p:nvSpPr>
          <p:spPr bwMode="auto">
            <a:xfrm>
              <a:off x="6575173" y="4195988"/>
              <a:ext cx="409192" cy="409192"/>
            </a:xfrm>
            <a:prstGeom prst="ellipse">
              <a:avLst/>
            </a:prstGeom>
            <a:solidFill>
              <a:schemeClr val="accent3"/>
            </a:solidFill>
            <a:ln w="381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altLang="zh-CN" sz="1400" dirty="0">
                  <a:solidFill>
                    <a:schemeClr val="bg1"/>
                  </a:solidFill>
                  <a:latin typeface="Arial Black" panose="020B0A04020102020204" charset="0"/>
                  <a:ea typeface="Calibri" panose="020F0502020204030204" pitchFamily="34" charset="0"/>
                </a:rPr>
                <a:t>03</a:t>
              </a:r>
              <a:endParaRPr lang="zh-CN" altLang="en-US" sz="1400" dirty="0">
                <a:solidFill>
                  <a:schemeClr val="bg1"/>
                </a:solidFill>
                <a:latin typeface="Arial Black" panose="020B0A04020102020204" charset="0"/>
                <a:ea typeface="Calibri" panose="020F0502020204030204" pitchFamily="34" charset="0"/>
              </a:endParaRPr>
            </a:p>
          </p:txBody>
        </p:sp>
        <p:sp>
          <p:nvSpPr>
            <p:cNvPr id="11" name="îšľïḋè"/>
            <p:cNvSpPr/>
            <p:nvPr/>
          </p:nvSpPr>
          <p:spPr bwMode="auto">
            <a:xfrm>
              <a:off x="7159885" y="4907917"/>
              <a:ext cx="4617085" cy="18554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ctr" anchorCtr="0"/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171450" indent="-171450">
                <a:lnSpc>
                  <a:spcPct val="150000"/>
                </a:lnSpc>
                <a:buFont typeface="Wingdings" panose="05000000000000000000" charset="0"/>
                <a:buChar char="q"/>
              </a:pPr>
              <a:r>
                <a:rPr lang="en-US" altLang="zh-CN" sz="1200" b="1" u="sng" dirty="0">
                  <a:ea typeface="Calibri" panose="020F0502020204030204" pitchFamily="34" charset="0"/>
                </a:rPr>
                <a:t>Drawbacks</a:t>
              </a:r>
              <a:endParaRPr lang="en-US" altLang="zh-CN" sz="1200" b="1" u="sng" dirty="0">
                <a:ea typeface="Calibri" panose="020F0502020204030204" pitchFamily="34" charset="0"/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200" dirty="0">
                  <a:ea typeface="Calibri" panose="020F0502020204030204" pitchFamily="34" charset="0"/>
                </a:rPr>
                <a:t>The major problem with YOLOv1 is its inability to detect very small objects.</a:t>
              </a:r>
              <a:endParaRPr lang="en-US" altLang="zh-CN" sz="1200" dirty="0">
                <a:ea typeface="Calibri" panose="020F0502020204030204" pitchFamily="34" charset="0"/>
              </a:endParaRPr>
            </a:p>
          </p:txBody>
        </p:sp>
        <p:sp>
          <p:nvSpPr>
            <p:cNvPr id="12" name="íŝļîḋè"/>
            <p:cNvSpPr/>
            <p:nvPr/>
          </p:nvSpPr>
          <p:spPr bwMode="auto">
            <a:xfrm>
              <a:off x="6575173" y="5477699"/>
              <a:ext cx="409192" cy="409192"/>
            </a:xfrm>
            <a:prstGeom prst="ellipse">
              <a:avLst/>
            </a:prstGeom>
            <a:solidFill>
              <a:srgbClr val="3D586F"/>
            </a:solidFill>
            <a:ln w="381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altLang="zh-CN" sz="1400" dirty="0">
                  <a:solidFill>
                    <a:schemeClr val="bg1"/>
                  </a:solidFill>
                  <a:latin typeface="Arial Black" panose="020B0A04020102020204" charset="0"/>
                  <a:ea typeface="Calibri" panose="020F0502020204030204" pitchFamily="34" charset="0"/>
                </a:rPr>
                <a:t>04</a:t>
              </a:r>
              <a:endParaRPr lang="zh-CN" altLang="en-US" sz="1400" dirty="0">
                <a:solidFill>
                  <a:schemeClr val="bg1"/>
                </a:solidFill>
                <a:latin typeface="Arial Black" panose="020B0A04020102020204" charset="0"/>
                <a:ea typeface="Calibri" panose="020F0502020204030204" pitchFamily="34" charset="0"/>
              </a:endParaRPr>
            </a:p>
          </p:txBody>
        </p:sp>
      </p:grpSp>
      <p:cxnSp>
        <p:nvCxnSpPr>
          <p:cNvPr id="13" name="Straight Connector 12"/>
          <p:cNvCxnSpPr/>
          <p:nvPr/>
        </p:nvCxnSpPr>
        <p:spPr>
          <a:xfrm flipH="1">
            <a:off x="6379845" y="1414145"/>
            <a:ext cx="8255" cy="4754245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11"/>
          <p:cNvPicPr>
            <a:picLocks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84" b="2546"/>
          <a:stretch>
            <a:fillRect/>
          </a:stretch>
        </p:blipFill>
        <p:spPr>
          <a:xfrm>
            <a:off x="556260" y="1235075"/>
            <a:ext cx="5701665" cy="3155950"/>
          </a:xfrm>
          <a:prstGeom prst="rect">
            <a:avLst/>
          </a:prstGeom>
          <a:ln>
            <a:noFill/>
          </a:ln>
        </p:spPr>
      </p:pic>
      <p:grpSp>
        <p:nvGrpSpPr>
          <p:cNvPr id="25" name="Canvas 7"/>
          <p:cNvGrpSpPr/>
          <p:nvPr/>
        </p:nvGrpSpPr>
        <p:grpSpPr>
          <a:xfrm>
            <a:off x="377190" y="4493260"/>
            <a:ext cx="5880735" cy="1749425"/>
            <a:chOff x="0" y="0"/>
            <a:chExt cx="5486400" cy="1436076"/>
          </a:xfrm>
        </p:grpSpPr>
        <p:sp>
          <p:nvSpPr>
            <p:cNvPr id="35" name="Canvas 7"/>
            <p:cNvSpPr>
              <a:spLocks noChangeAspect="1"/>
            </p:cNvSpPr>
            <p:nvPr/>
          </p:nvSpPr>
          <p:spPr>
            <a:xfrm>
              <a:off x="0" y="0"/>
              <a:ext cx="5486400" cy="1435735"/>
            </a:xfrm>
          </p:spPr>
        </p:sp>
        <p:pic>
          <p:nvPicPr>
            <p:cNvPr id="37" name="Picture 38"/>
            <p:cNvPicPr/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164605"/>
              <a:ext cx="1781908" cy="1271130"/>
            </a:xfrm>
            <a:prstGeom prst="rect">
              <a:avLst/>
            </a:prstGeom>
          </p:spPr>
        </p:pic>
        <p:pic>
          <p:nvPicPr>
            <p:cNvPr id="56" name="Picture 39"/>
            <p:cNvPicPr/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36390" y="275498"/>
              <a:ext cx="2604887" cy="1069136"/>
            </a:xfrm>
            <a:prstGeom prst="rect">
              <a:avLst/>
            </a:prstGeom>
          </p:spPr>
        </p:pic>
      </p:grpSp>
      <p:sp>
        <p:nvSpPr>
          <p:cNvPr id="57" name="íSḻîdè"/>
          <p:cNvSpPr/>
          <p:nvPr/>
        </p:nvSpPr>
        <p:spPr bwMode="auto">
          <a:xfrm>
            <a:off x="7094220" y="2531745"/>
            <a:ext cx="4436110" cy="1214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ctr" anchorCtr="0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200" dirty="0">
                <a:ea typeface="Calibri" panose="020F0502020204030204" pitchFamily="34" charset="0"/>
              </a:rPr>
              <a:t>YOLO sees the entire image during training &amp; test time so it makes &lt; 1/2 the no. of background errors compared to Fast R-CNN.</a:t>
            </a:r>
            <a:endParaRPr lang="en-US" altLang="zh-CN" sz="1200" dirty="0">
              <a:ea typeface="Calibri" panose="020F0502020204030204" pitchFamily="34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200" dirty="0">
                <a:ea typeface="Calibri" panose="020F0502020204030204" pitchFamily="34" charset="0"/>
              </a:rPr>
              <a:t>We split image into grid, where each grid cell is responsible for predicting ‘B’ bounding boxes &amp; confidence scores of the object</a:t>
            </a:r>
            <a:endParaRPr lang="en-US" altLang="zh-CN" sz="1200" dirty="0">
              <a:ea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850"/>
          <a:stretch>
            <a:fillRect/>
          </a:stretch>
        </p:blipFill>
        <p:spPr>
          <a:xfrm>
            <a:off x="-6985" y="-102235"/>
            <a:ext cx="12284710" cy="7050405"/>
          </a:xfrm>
          <a:prstGeom prst="rect">
            <a:avLst/>
          </a:prstGeom>
        </p:spPr>
      </p:pic>
      <p:grpSp>
        <p:nvGrpSpPr>
          <p:cNvPr id="34" name="组合 33"/>
          <p:cNvGrpSpPr/>
          <p:nvPr/>
        </p:nvGrpSpPr>
        <p:grpSpPr>
          <a:xfrm>
            <a:off x="-36195" y="-102235"/>
            <a:ext cx="12301220" cy="7086600"/>
            <a:chOff x="0" y="0"/>
            <a:chExt cx="12215803" cy="7086600"/>
          </a:xfrm>
        </p:grpSpPr>
        <p:sp>
          <p:nvSpPr>
            <p:cNvPr id="27" name="矩形 26"/>
            <p:cNvSpPr/>
            <p:nvPr/>
          </p:nvSpPr>
          <p:spPr>
            <a:xfrm>
              <a:off x="1237129" y="0"/>
              <a:ext cx="9704296" cy="7086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Calibri" panose="020F0502020204030204" pitchFamily="34" charset="0"/>
              </a:endParaRPr>
            </a:p>
          </p:txBody>
        </p:sp>
        <p:sp>
          <p:nvSpPr>
            <p:cNvPr id="28" name="直角三角形 27"/>
            <p:cNvSpPr/>
            <p:nvPr/>
          </p:nvSpPr>
          <p:spPr>
            <a:xfrm flipH="1">
              <a:off x="0" y="36246"/>
              <a:ext cx="1250576" cy="1093307"/>
            </a:xfrm>
            <a:prstGeom prst="rt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Calibri" panose="020F0502020204030204" pitchFamily="34" charset="0"/>
              </a:endParaRPr>
            </a:p>
          </p:txBody>
        </p:sp>
        <p:sp>
          <p:nvSpPr>
            <p:cNvPr id="29" name="直角三角形 28"/>
            <p:cNvSpPr/>
            <p:nvPr/>
          </p:nvSpPr>
          <p:spPr>
            <a:xfrm>
              <a:off x="10941424" y="29028"/>
              <a:ext cx="1250576" cy="1093307"/>
            </a:xfrm>
            <a:prstGeom prst="rt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Calibri" panose="020F0502020204030204" pitchFamily="34" charset="0"/>
              </a:endParaRPr>
            </a:p>
          </p:txBody>
        </p:sp>
        <p:sp>
          <p:nvSpPr>
            <p:cNvPr id="30" name="直角三角形 29"/>
            <p:cNvSpPr/>
            <p:nvPr/>
          </p:nvSpPr>
          <p:spPr>
            <a:xfrm flipH="1" flipV="1">
              <a:off x="1067" y="5987081"/>
              <a:ext cx="1250576" cy="1093307"/>
            </a:xfrm>
            <a:prstGeom prst="rt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Calibri" panose="020F0502020204030204" pitchFamily="34" charset="0"/>
              </a:endParaRPr>
            </a:p>
          </p:txBody>
        </p:sp>
        <p:sp>
          <p:nvSpPr>
            <p:cNvPr id="31" name="直角三角形 30"/>
            <p:cNvSpPr/>
            <p:nvPr/>
          </p:nvSpPr>
          <p:spPr>
            <a:xfrm flipV="1">
              <a:off x="10941424" y="5971211"/>
              <a:ext cx="1250576" cy="1093307"/>
            </a:xfrm>
            <a:prstGeom prst="rt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Calibri" panose="020F0502020204030204" pitchFamily="34" charset="0"/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0" y="1122335"/>
              <a:ext cx="1371600" cy="48647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Calibri" panose="020F0502020204030204" pitchFamily="34" charset="0"/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10844203" y="1129553"/>
              <a:ext cx="1371600" cy="48647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Calibri" panose="020F0502020204030204" pitchFamily="34" charset="0"/>
              </a:endParaRPr>
            </a:p>
          </p:txBody>
        </p:sp>
      </p:grpSp>
      <p:sp>
        <p:nvSpPr>
          <p:cNvPr id="2" name="Text Box 1"/>
          <p:cNvSpPr txBox="1"/>
          <p:nvPr/>
        </p:nvSpPr>
        <p:spPr>
          <a:xfrm>
            <a:off x="3933508" y="516255"/>
            <a:ext cx="4900295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/>
            <a:r>
              <a:rPr lang="en-US" altLang="zh-CN" sz="2400" b="1" u="sng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sym typeface="+mn-ea"/>
              </a:rPr>
              <a:t>SSD (Single Shot Detector) Algorithm </a:t>
            </a:r>
            <a:endParaRPr lang="en-US" sz="2400"/>
          </a:p>
        </p:txBody>
      </p:sp>
      <p:grpSp>
        <p:nvGrpSpPr>
          <p:cNvPr id="3" name="3fdc3662-f61f-400f-8563-668b0d0493e3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2"/>
            </p:custDataLst>
          </p:nvPr>
        </p:nvGrpSpPr>
        <p:grpSpPr>
          <a:xfrm>
            <a:off x="6068320" y="909957"/>
            <a:ext cx="5624195" cy="5770880"/>
            <a:chOff x="6133725" y="1123952"/>
            <a:chExt cx="5624195" cy="5770880"/>
          </a:xfrm>
        </p:grpSpPr>
        <p:cxnSp>
          <p:nvCxnSpPr>
            <p:cNvPr id="4" name="直接连接符 4"/>
            <p:cNvCxnSpPr/>
            <p:nvPr/>
          </p:nvCxnSpPr>
          <p:spPr>
            <a:xfrm>
              <a:off x="6133725" y="1123952"/>
              <a:ext cx="0" cy="5019673"/>
            </a:xfrm>
            <a:prstGeom prst="line">
              <a:avLst/>
            </a:prstGeom>
            <a:ln w="3175" cap="rnd">
              <a:noFill/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îsľïḋé"/>
            <p:cNvSpPr/>
            <p:nvPr/>
          </p:nvSpPr>
          <p:spPr bwMode="auto">
            <a:xfrm>
              <a:off x="7156710" y="1628142"/>
              <a:ext cx="4389755" cy="9639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ctr" anchorCtr="0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200" dirty="0">
                  <a:ea typeface="Calibri" panose="020F0502020204030204" pitchFamily="34" charset="0"/>
                </a:rPr>
                <a:t>SSD algorithm has two main components:  a </a:t>
              </a:r>
              <a:r>
                <a:rPr lang="en-US" altLang="zh-CN" sz="1200" b="1" dirty="0">
                  <a:ea typeface="Calibri" panose="020F0502020204030204" pitchFamily="34" charset="0"/>
                </a:rPr>
                <a:t>backbone model </a:t>
              </a:r>
              <a:r>
                <a:rPr lang="en-US" altLang="zh-CN" sz="1200" dirty="0">
                  <a:ea typeface="Calibri" panose="020F0502020204030204" pitchFamily="34" charset="0"/>
                </a:rPr>
                <a:t>and a </a:t>
              </a:r>
              <a:r>
                <a:rPr lang="en-US" altLang="zh-CN" sz="1200" b="1" dirty="0">
                  <a:ea typeface="Calibri" panose="020F0502020204030204" pitchFamily="34" charset="0"/>
                </a:rPr>
                <a:t>head</a:t>
              </a:r>
              <a:endParaRPr lang="en-US" altLang="zh-CN" sz="1200" dirty="0">
                <a:ea typeface="Calibri" panose="020F0502020204030204" pitchFamily="34" charset="0"/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altLang="zh-CN" sz="1200" dirty="0">
                <a:ea typeface="Calibri" panose="020F0502020204030204" pitchFamily="34" charset="0"/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altLang="zh-CN" sz="1200" dirty="0">
                <a:ea typeface="Calibri" panose="020F0502020204030204" pitchFamily="34" charset="0"/>
              </a:endParaRPr>
            </a:p>
          </p:txBody>
        </p:sp>
        <p:sp>
          <p:nvSpPr>
            <p:cNvPr id="6" name="ísliḓe"/>
            <p:cNvSpPr/>
            <p:nvPr/>
          </p:nvSpPr>
          <p:spPr bwMode="auto">
            <a:xfrm>
              <a:off x="6591683" y="1628121"/>
              <a:ext cx="409192" cy="409192"/>
            </a:xfrm>
            <a:prstGeom prst="ellipse">
              <a:avLst/>
            </a:prstGeom>
            <a:solidFill>
              <a:srgbClr val="212D36"/>
            </a:solidFill>
            <a:ln w="381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altLang="zh-CN" sz="1400" dirty="0">
                  <a:solidFill>
                    <a:schemeClr val="bg1"/>
                  </a:solidFill>
                  <a:latin typeface="Arial Black" panose="020B0A04020102020204" charset="0"/>
                  <a:ea typeface="Calibri" panose="020F0502020204030204" pitchFamily="34" charset="0"/>
                </a:rPr>
                <a:t>01</a:t>
              </a:r>
              <a:endParaRPr lang="zh-CN" altLang="en-US" sz="1400" dirty="0">
                <a:solidFill>
                  <a:schemeClr val="bg1"/>
                </a:solidFill>
                <a:latin typeface="Arial Black" panose="020B0A04020102020204" charset="0"/>
                <a:ea typeface="Calibri" panose="020F0502020204030204" pitchFamily="34" charset="0"/>
              </a:endParaRPr>
            </a:p>
          </p:txBody>
        </p:sp>
        <p:sp>
          <p:nvSpPr>
            <p:cNvPr id="7" name="íṥľiḋe"/>
            <p:cNvSpPr/>
            <p:nvPr/>
          </p:nvSpPr>
          <p:spPr bwMode="auto">
            <a:xfrm>
              <a:off x="7140835" y="2108202"/>
              <a:ext cx="4389755" cy="21932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ctr" anchorCtr="0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200" b="1" dirty="0">
                  <a:ea typeface="Calibri" panose="020F0502020204030204" pitchFamily="34" charset="0"/>
                </a:rPr>
                <a:t>Backbone</a:t>
              </a:r>
              <a:r>
                <a:rPr lang="en-US" altLang="zh-CN" sz="1200" dirty="0">
                  <a:ea typeface="Calibri" panose="020F0502020204030204" pitchFamily="34" charset="0"/>
                </a:rPr>
                <a:t> model is a pre-trained image classification network (CNN) known as a feature extractor</a:t>
              </a:r>
              <a:endParaRPr lang="en-US" altLang="zh-CN" sz="1200" dirty="0">
                <a:ea typeface="Calibri" panose="020F0502020204030204" pitchFamily="34" charset="0"/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200" dirty="0">
                  <a:ea typeface="Calibri" panose="020F0502020204030204" pitchFamily="34" charset="0"/>
                </a:rPr>
                <a:t>some convolutional feature layers are added to the end of the truncated base network known as </a:t>
              </a:r>
              <a:r>
                <a:rPr lang="en-US" altLang="zh-CN" sz="1200" b="1" dirty="0">
                  <a:ea typeface="Calibri" panose="020F0502020204030204" pitchFamily="34" charset="0"/>
                </a:rPr>
                <a:t>Head</a:t>
              </a:r>
              <a:endParaRPr lang="en-US" altLang="zh-CN" sz="1200" b="1" dirty="0">
                <a:ea typeface="Calibri" panose="020F0502020204030204" pitchFamily="34" charset="0"/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200" dirty="0">
                  <a:ea typeface="Calibri" panose="020F0502020204030204" pitchFamily="34" charset="0"/>
                </a:rPr>
                <a:t>Thus we have deep neural network able to extract semantic meaning from the input image while preserving the spatial structure of the image at a lower resolution </a:t>
              </a:r>
              <a:endParaRPr lang="en-US" altLang="zh-CN" sz="1200" dirty="0">
                <a:ea typeface="Calibri" panose="020F0502020204030204" pitchFamily="34" charset="0"/>
              </a:endParaRPr>
            </a:p>
          </p:txBody>
        </p:sp>
        <p:sp>
          <p:nvSpPr>
            <p:cNvPr id="8" name="ïṣḻïdé"/>
            <p:cNvSpPr/>
            <p:nvPr/>
          </p:nvSpPr>
          <p:spPr bwMode="auto">
            <a:xfrm>
              <a:off x="6575173" y="2427232"/>
              <a:ext cx="409192" cy="409192"/>
            </a:xfrm>
            <a:prstGeom prst="ellipse">
              <a:avLst/>
            </a:prstGeom>
            <a:solidFill>
              <a:srgbClr val="1E282F"/>
            </a:solidFill>
            <a:ln w="381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altLang="zh-CN" sz="1400" dirty="0">
                  <a:solidFill>
                    <a:schemeClr val="bg1"/>
                  </a:solidFill>
                  <a:latin typeface="Arial Black" panose="020B0A04020102020204" charset="0"/>
                  <a:ea typeface="Calibri" panose="020F0502020204030204" pitchFamily="34" charset="0"/>
                </a:rPr>
                <a:t>02</a:t>
              </a:r>
              <a:endParaRPr lang="zh-CN" altLang="en-US" sz="1400" dirty="0">
                <a:solidFill>
                  <a:schemeClr val="bg1"/>
                </a:solidFill>
                <a:latin typeface="Arial Black" panose="020B0A04020102020204" charset="0"/>
                <a:ea typeface="Calibri" panose="020F0502020204030204" pitchFamily="34" charset="0"/>
              </a:endParaRPr>
            </a:p>
          </p:txBody>
        </p:sp>
        <p:sp>
          <p:nvSpPr>
            <p:cNvPr id="10" name="işľiḓé"/>
            <p:cNvSpPr/>
            <p:nvPr/>
          </p:nvSpPr>
          <p:spPr bwMode="auto">
            <a:xfrm>
              <a:off x="6587873" y="4477293"/>
              <a:ext cx="409192" cy="409192"/>
            </a:xfrm>
            <a:prstGeom prst="ellipse">
              <a:avLst/>
            </a:prstGeom>
            <a:solidFill>
              <a:schemeClr val="accent3"/>
            </a:solidFill>
            <a:ln w="381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altLang="zh-CN" sz="1400" dirty="0">
                  <a:solidFill>
                    <a:schemeClr val="bg1"/>
                  </a:solidFill>
                  <a:latin typeface="Arial Black" panose="020B0A04020102020204" charset="0"/>
                  <a:ea typeface="Calibri" panose="020F0502020204030204" pitchFamily="34" charset="0"/>
                </a:rPr>
                <a:t>03</a:t>
              </a:r>
              <a:endParaRPr lang="zh-CN" altLang="en-US" sz="1400" dirty="0">
                <a:solidFill>
                  <a:schemeClr val="bg1"/>
                </a:solidFill>
                <a:latin typeface="Arial Black" panose="020B0A04020102020204" charset="0"/>
                <a:ea typeface="Calibri" panose="020F0502020204030204" pitchFamily="34" charset="0"/>
              </a:endParaRPr>
            </a:p>
          </p:txBody>
        </p:sp>
        <p:sp>
          <p:nvSpPr>
            <p:cNvPr id="11" name="îšľïḋè"/>
            <p:cNvSpPr/>
            <p:nvPr/>
          </p:nvSpPr>
          <p:spPr bwMode="auto">
            <a:xfrm>
              <a:off x="7140835" y="5039362"/>
              <a:ext cx="4617085" cy="18554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ctr" anchorCtr="0"/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171450" indent="-171450">
                <a:lnSpc>
                  <a:spcPct val="150000"/>
                </a:lnSpc>
                <a:buFont typeface="Wingdings" panose="05000000000000000000" charset="0"/>
                <a:buChar char="q"/>
              </a:pPr>
              <a:r>
                <a:rPr lang="en-US" altLang="zh-CN" sz="1200" b="1" u="sng" dirty="0">
                  <a:ea typeface="Calibri" panose="020F0502020204030204" pitchFamily="34" charset="0"/>
                </a:rPr>
                <a:t>Drawbacks</a:t>
              </a:r>
              <a:endParaRPr lang="en-US" altLang="zh-CN" sz="1200" b="1" u="sng" dirty="0">
                <a:ea typeface="Calibri" panose="020F0502020204030204" pitchFamily="34" charset="0"/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200" dirty="0">
                  <a:ea typeface="Calibri" panose="020F0502020204030204" pitchFamily="34" charset="0"/>
                </a:rPr>
                <a:t>Shallow layers in a neural network may not generate enough high level features to do prediction for small objects</a:t>
              </a:r>
              <a:endParaRPr lang="en-US" altLang="zh-CN" sz="1200" dirty="0">
                <a:ea typeface="Calibri" panose="020F0502020204030204" pitchFamily="34" charset="0"/>
              </a:endParaRPr>
            </a:p>
          </p:txBody>
        </p:sp>
        <p:sp>
          <p:nvSpPr>
            <p:cNvPr id="12" name="íŝļîḋè"/>
            <p:cNvSpPr/>
            <p:nvPr/>
          </p:nvSpPr>
          <p:spPr bwMode="auto">
            <a:xfrm>
              <a:off x="6587873" y="5673914"/>
              <a:ext cx="409192" cy="409192"/>
            </a:xfrm>
            <a:prstGeom prst="ellipse">
              <a:avLst/>
            </a:prstGeom>
            <a:solidFill>
              <a:srgbClr val="3D586F"/>
            </a:solidFill>
            <a:ln w="381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altLang="zh-CN" sz="1400" dirty="0">
                  <a:solidFill>
                    <a:schemeClr val="bg1"/>
                  </a:solidFill>
                  <a:latin typeface="Arial Black" panose="020B0A04020102020204" charset="0"/>
                  <a:ea typeface="Calibri" panose="020F0502020204030204" pitchFamily="34" charset="0"/>
                </a:rPr>
                <a:t>04</a:t>
              </a:r>
              <a:endParaRPr lang="zh-CN" altLang="en-US" sz="1400" dirty="0">
                <a:solidFill>
                  <a:schemeClr val="bg1"/>
                </a:solidFill>
                <a:latin typeface="Arial Black" panose="020B0A04020102020204" charset="0"/>
                <a:ea typeface="Calibri" panose="020F0502020204030204" pitchFamily="34" charset="0"/>
              </a:endParaRPr>
            </a:p>
          </p:txBody>
        </p:sp>
      </p:grpSp>
      <p:cxnSp>
        <p:nvCxnSpPr>
          <p:cNvPr id="13" name="Straight Connector 12"/>
          <p:cNvCxnSpPr/>
          <p:nvPr/>
        </p:nvCxnSpPr>
        <p:spPr>
          <a:xfrm flipH="1">
            <a:off x="6379845" y="1414145"/>
            <a:ext cx="8255" cy="4754245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1"/>
          <p:cNvPicPr>
            <a:picLocks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99" b="2792"/>
          <a:stretch>
            <a:fillRect/>
          </a:stretch>
        </p:blipFill>
        <p:spPr>
          <a:xfrm>
            <a:off x="27305" y="2258060"/>
            <a:ext cx="6310630" cy="2345055"/>
          </a:xfrm>
          <a:prstGeom prst="rect">
            <a:avLst/>
          </a:prstGeom>
          <a:ln>
            <a:noFill/>
          </a:ln>
        </p:spPr>
      </p:pic>
      <p:sp>
        <p:nvSpPr>
          <p:cNvPr id="15" name="îšľïḋè"/>
          <p:cNvSpPr/>
          <p:nvPr/>
        </p:nvSpPr>
        <p:spPr bwMode="auto">
          <a:xfrm>
            <a:off x="7221480" y="4087497"/>
            <a:ext cx="4617085" cy="18554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ctr" anchorCtr="0"/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en-US" altLang="zh-CN" sz="1200" dirty="0">
              <a:ea typeface="Calibri" panose="020F0502020204030204" pitchFamily="34" charset="0"/>
            </a:endParaRPr>
          </a:p>
        </p:txBody>
      </p:sp>
      <p:sp>
        <p:nvSpPr>
          <p:cNvPr id="17" name="îsľïḋé"/>
          <p:cNvSpPr/>
          <p:nvPr/>
        </p:nvSpPr>
        <p:spPr bwMode="auto">
          <a:xfrm>
            <a:off x="7066280" y="4162425"/>
            <a:ext cx="4389755" cy="14281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ctr" anchorCtr="0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200" dirty="0">
                <a:ea typeface="Calibri" panose="020F0502020204030204" pitchFamily="34" charset="0"/>
              </a:rPr>
              <a:t>SSD also divides the input image into a grid where each grid cell is responsible for detecting objects in that region of the image</a:t>
            </a:r>
            <a:endParaRPr lang="en-US" altLang="zh-CN" sz="1200" dirty="0">
              <a:ea typeface="Calibri" panose="020F0502020204030204" pitchFamily="34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200" dirty="0">
                <a:ea typeface="Calibri" panose="020F0502020204030204" pitchFamily="34" charset="0"/>
              </a:rPr>
              <a:t>Each grid cell in SSD can be assigned with multiple anchor/prior boxes icase there are multiple objects in one grid cell</a:t>
            </a:r>
            <a:endParaRPr lang="en-US" altLang="zh-CN" sz="1200" dirty="0">
              <a:ea typeface="Calibri" panose="020F0502020204030204" pitchFamily="34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200" dirty="0">
              <a:ea typeface="Calibri" panose="020F0502020204030204" pitchFamily="34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200" dirty="0">
              <a:ea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850"/>
          <a:stretch>
            <a:fillRect/>
          </a:stretch>
        </p:blipFill>
        <p:spPr>
          <a:xfrm>
            <a:off x="-6985" y="-102235"/>
            <a:ext cx="12284710" cy="7050405"/>
          </a:xfrm>
          <a:prstGeom prst="rect">
            <a:avLst/>
          </a:prstGeom>
        </p:spPr>
      </p:pic>
      <p:grpSp>
        <p:nvGrpSpPr>
          <p:cNvPr id="34" name="组合 33"/>
          <p:cNvGrpSpPr/>
          <p:nvPr/>
        </p:nvGrpSpPr>
        <p:grpSpPr>
          <a:xfrm>
            <a:off x="-17145" y="-90170"/>
            <a:ext cx="12301220" cy="7086738"/>
            <a:chOff x="0" y="-6350"/>
            <a:chExt cx="12215803" cy="7086738"/>
          </a:xfrm>
        </p:grpSpPr>
        <p:sp>
          <p:nvSpPr>
            <p:cNvPr id="27" name="矩形 26"/>
            <p:cNvSpPr/>
            <p:nvPr/>
          </p:nvSpPr>
          <p:spPr>
            <a:xfrm>
              <a:off x="1237129" y="-6350"/>
              <a:ext cx="9704296" cy="7086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Calibri" panose="020F0502020204030204" pitchFamily="34" charset="0"/>
              </a:endParaRPr>
            </a:p>
          </p:txBody>
        </p:sp>
        <p:sp>
          <p:nvSpPr>
            <p:cNvPr id="28" name="直角三角形 27"/>
            <p:cNvSpPr/>
            <p:nvPr/>
          </p:nvSpPr>
          <p:spPr>
            <a:xfrm flipH="1">
              <a:off x="0" y="36246"/>
              <a:ext cx="1250576" cy="1093307"/>
            </a:xfrm>
            <a:prstGeom prst="rt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Calibri" panose="020F0502020204030204" pitchFamily="34" charset="0"/>
              </a:endParaRPr>
            </a:p>
          </p:txBody>
        </p:sp>
        <p:sp>
          <p:nvSpPr>
            <p:cNvPr id="29" name="直角三角形 28"/>
            <p:cNvSpPr/>
            <p:nvPr/>
          </p:nvSpPr>
          <p:spPr>
            <a:xfrm>
              <a:off x="10941424" y="29028"/>
              <a:ext cx="1250576" cy="1093307"/>
            </a:xfrm>
            <a:prstGeom prst="rt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Calibri" panose="020F0502020204030204" pitchFamily="34" charset="0"/>
              </a:endParaRPr>
            </a:p>
          </p:txBody>
        </p:sp>
        <p:sp>
          <p:nvSpPr>
            <p:cNvPr id="30" name="直角三角形 29"/>
            <p:cNvSpPr/>
            <p:nvPr/>
          </p:nvSpPr>
          <p:spPr>
            <a:xfrm flipH="1" flipV="1">
              <a:off x="1067" y="5987081"/>
              <a:ext cx="1250576" cy="1093307"/>
            </a:xfrm>
            <a:prstGeom prst="rt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Calibri" panose="020F0502020204030204" pitchFamily="34" charset="0"/>
              </a:endParaRPr>
            </a:p>
          </p:txBody>
        </p:sp>
        <p:sp>
          <p:nvSpPr>
            <p:cNvPr id="31" name="直角三角形 30"/>
            <p:cNvSpPr/>
            <p:nvPr/>
          </p:nvSpPr>
          <p:spPr>
            <a:xfrm flipV="1">
              <a:off x="10941424" y="5971211"/>
              <a:ext cx="1250576" cy="1093307"/>
            </a:xfrm>
            <a:prstGeom prst="rt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Calibri" panose="020F0502020204030204" pitchFamily="34" charset="0"/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0" y="1122335"/>
              <a:ext cx="1371600" cy="48647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Calibri" panose="020F0502020204030204" pitchFamily="34" charset="0"/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10844203" y="1129553"/>
              <a:ext cx="1371600" cy="48647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Calibri" panose="020F0502020204030204" pitchFamily="34" charset="0"/>
              </a:endParaRPr>
            </a:p>
          </p:txBody>
        </p:sp>
      </p:grpSp>
      <p:pic>
        <p:nvPicPr>
          <p:cNvPr id="3" name="Picture 1"/>
          <p:cNvPicPr>
            <a:picLocks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4" r="1825" b="3859"/>
          <a:stretch>
            <a:fillRect/>
          </a:stretch>
        </p:blipFill>
        <p:spPr>
          <a:xfrm>
            <a:off x="1014730" y="643890"/>
            <a:ext cx="3972560" cy="2834640"/>
          </a:xfrm>
          <a:prstGeom prst="rect">
            <a:avLst/>
          </a:prstGeom>
          <a:ln>
            <a:noFill/>
          </a:ln>
        </p:spPr>
      </p:pic>
      <p:sp>
        <p:nvSpPr>
          <p:cNvPr id="11" name="îsľïḋé"/>
          <p:cNvSpPr/>
          <p:nvPr/>
        </p:nvSpPr>
        <p:spPr bwMode="auto">
          <a:xfrm>
            <a:off x="2057025" y="107952"/>
            <a:ext cx="4389755" cy="9639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ctr" anchorCtr="0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indent="0">
              <a:lnSpc>
                <a:spcPct val="150000"/>
              </a:lnSpc>
              <a:buNone/>
            </a:pPr>
            <a:r>
              <a:rPr lang="en-US" altLang="zh-CN" b="1" u="sng" dirty="0">
                <a:ea typeface="Calibri" panose="020F0502020204030204" pitchFamily="34" charset="0"/>
              </a:rPr>
              <a:t>Dataset Description</a:t>
            </a:r>
            <a:endParaRPr lang="en-US" altLang="zh-CN" b="1" u="sng" dirty="0">
              <a:ea typeface="Calibri" panose="020F0502020204030204" pitchFamily="34" charset="0"/>
            </a:endParaRPr>
          </a:p>
          <a:p>
            <a:pPr indent="0">
              <a:lnSpc>
                <a:spcPct val="150000"/>
              </a:lnSpc>
              <a:buNone/>
            </a:pPr>
            <a:endParaRPr lang="en-US" altLang="zh-CN" b="1" u="sng" dirty="0">
              <a:ea typeface="Calibri" panose="020F0502020204030204" pitchFamily="34" charset="0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6097270" y="267970"/>
            <a:ext cx="29845" cy="6369685"/>
          </a:xfrm>
          <a:prstGeom prst="line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393065" y="3498215"/>
            <a:ext cx="11383645" cy="0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Content Placeholder 14" descr="Faster R-CNN Loss Metrics"/>
          <p:cNvPicPr>
            <a:picLocks noChangeAspect="1"/>
          </p:cNvPicPr>
          <p:nvPr>
            <p:ph sz="half" idx="2"/>
          </p:nvPr>
        </p:nvPicPr>
        <p:blipFill>
          <a:blip r:embed="rId3"/>
          <a:srcRect t="3970"/>
          <a:stretch>
            <a:fillRect/>
          </a:stretch>
        </p:blipFill>
        <p:spPr>
          <a:xfrm>
            <a:off x="6206490" y="1224915"/>
            <a:ext cx="6007100" cy="1797050"/>
          </a:xfrm>
          <a:prstGeom prst="rect">
            <a:avLst/>
          </a:prstGeom>
        </p:spPr>
      </p:pic>
      <p:sp>
        <p:nvSpPr>
          <p:cNvPr id="17" name="îsľïḋé"/>
          <p:cNvSpPr/>
          <p:nvPr/>
        </p:nvSpPr>
        <p:spPr bwMode="auto">
          <a:xfrm>
            <a:off x="7694555" y="186692"/>
            <a:ext cx="4389755" cy="9639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ctr" anchorCtr="0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indent="0">
              <a:lnSpc>
                <a:spcPct val="150000"/>
              </a:lnSpc>
              <a:buNone/>
            </a:pPr>
            <a:r>
              <a:rPr lang="en-US" altLang="zh-CN" b="1" u="sng" dirty="0">
                <a:ea typeface="Calibri" panose="020F0502020204030204" pitchFamily="34" charset="0"/>
              </a:rPr>
              <a:t>Faster R-CNN Loss Metrics</a:t>
            </a:r>
            <a:endParaRPr lang="en-US" altLang="zh-CN" b="1" u="sng" dirty="0">
              <a:ea typeface="Calibri" panose="020F0502020204030204" pitchFamily="34" charset="0"/>
            </a:endParaRPr>
          </a:p>
        </p:txBody>
      </p:sp>
      <p:pic>
        <p:nvPicPr>
          <p:cNvPr id="18" name="Picture 17" descr="SSD Loss Metrics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530" y="4379595"/>
            <a:ext cx="5844540" cy="1713865"/>
          </a:xfrm>
          <a:prstGeom prst="rect">
            <a:avLst/>
          </a:prstGeom>
        </p:spPr>
      </p:pic>
      <p:sp>
        <p:nvSpPr>
          <p:cNvPr id="19" name="îsľïḋé"/>
          <p:cNvSpPr/>
          <p:nvPr/>
        </p:nvSpPr>
        <p:spPr bwMode="auto">
          <a:xfrm>
            <a:off x="1963680" y="3511552"/>
            <a:ext cx="4389755" cy="9639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ctr" anchorCtr="0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indent="0">
              <a:lnSpc>
                <a:spcPct val="150000"/>
              </a:lnSpc>
              <a:buNone/>
            </a:pPr>
            <a:r>
              <a:rPr lang="en-US" altLang="zh-CN" b="1" u="sng" dirty="0">
                <a:ea typeface="Calibri" panose="020F0502020204030204" pitchFamily="34" charset="0"/>
              </a:rPr>
              <a:t>SSD Loss Metrics</a:t>
            </a:r>
            <a:endParaRPr lang="en-US" altLang="zh-CN" b="1" u="sng" dirty="0">
              <a:ea typeface="Calibri" panose="020F0502020204030204" pitchFamily="34" charset="0"/>
            </a:endParaRPr>
          </a:p>
        </p:txBody>
      </p:sp>
      <p:pic>
        <p:nvPicPr>
          <p:cNvPr id="22" name="Picture 21" descr="Yolo V5 Metrics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2200" y="4379595"/>
            <a:ext cx="5946140" cy="1656715"/>
          </a:xfrm>
          <a:prstGeom prst="rect">
            <a:avLst/>
          </a:prstGeom>
        </p:spPr>
      </p:pic>
      <p:sp>
        <p:nvSpPr>
          <p:cNvPr id="23" name="îsľïḋé"/>
          <p:cNvSpPr/>
          <p:nvPr/>
        </p:nvSpPr>
        <p:spPr bwMode="auto">
          <a:xfrm>
            <a:off x="8325745" y="3489962"/>
            <a:ext cx="4389755" cy="9639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ctr" anchorCtr="0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indent="0">
              <a:lnSpc>
                <a:spcPct val="150000"/>
              </a:lnSpc>
              <a:buNone/>
            </a:pPr>
            <a:r>
              <a:rPr lang="en-US" altLang="zh-CN" b="1" u="sng" dirty="0">
                <a:ea typeface="Calibri" panose="020F0502020204030204" pitchFamily="34" charset="0"/>
              </a:rPr>
              <a:t>Yolo Metrics</a:t>
            </a:r>
            <a:endParaRPr lang="en-US" altLang="zh-CN" b="1" u="sng" dirty="0">
              <a:ea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TEMPLATE_TOPIC_ID" val="2869567"/>
  <p:tag name="KSO_WM_TEMPLATE_OUTLINE_ID" val="15"/>
  <p:tag name="KSO_WM_TEMPLATE_SCENE_ID" val="1"/>
  <p:tag name="KSO_WM_TEMPLATE_JOB_ID" val="2"/>
  <p:tag name="KSO_WM_TEMPLATE_TOPIC_DEFAULT" val="1"/>
</p:tagLst>
</file>

<file path=ppt/tags/tag2.xml><?xml version="1.0" encoding="utf-8"?>
<p:tagLst xmlns:p="http://schemas.openxmlformats.org/presentationml/2006/main">
  <p:tag name="ISLIDE.DIAGRAM" val="85c09ab5-a7d6-4dbd-9a15-c15030d5abd9"/>
</p:tagLst>
</file>

<file path=ppt/tags/tag3.xml><?xml version="1.0" encoding="utf-8"?>
<p:tagLst xmlns:p="http://schemas.openxmlformats.org/presentationml/2006/main">
  <p:tag name="ISLIDE.DIAGRAM" val="3fdc3662-f61f-400f-8563-668b0d0493e3"/>
</p:tagLst>
</file>

<file path=ppt/tags/tag4.xml><?xml version="1.0" encoding="utf-8"?>
<p:tagLst xmlns:p="http://schemas.openxmlformats.org/presentationml/2006/main">
  <p:tag name="ISLIDE.DIAGRAM" val="3fdc3662-f61f-400f-8563-668b0d0493e3"/>
</p:tagLst>
</file>

<file path=ppt/tags/tag5.xml><?xml version="1.0" encoding="utf-8"?>
<p:tagLst xmlns:p="http://schemas.openxmlformats.org/presentationml/2006/main">
  <p:tag name="ISLIDE.DIAGRAM" val="3fdc3662-f61f-400f-8563-668b0d0493e3"/>
</p:tagLst>
</file>

<file path=ppt/tags/tag6.xml><?xml version="1.0" encoding="utf-8"?>
<p:tagLst xmlns:p="http://schemas.openxmlformats.org/presentationml/2006/main">
  <p:tag name="ISLIDE.DIAGRAM" val="3fdc3662-f61f-400f-8563-668b0d0493e3"/>
</p:tagLst>
</file>

<file path=ppt/tags/tag7.xml><?xml version="1.0" encoding="utf-8"?>
<p:tagLst xmlns:p="http://schemas.openxmlformats.org/presentationml/2006/main">
  <p:tag name="ISLIDE.DIAGRAM" val="3fdc3662-f61f-400f-8563-668b0d0493e3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Arial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Arial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Arial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Arial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Arial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Arial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7578</Words>
  <Application>WPS Presentation</Application>
  <PresentationFormat>宽屏</PresentationFormat>
  <Paragraphs>334</Paragraphs>
  <Slides>12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26" baseType="lpstr">
      <vt:lpstr>Arial</vt:lpstr>
      <vt:lpstr>SimSun</vt:lpstr>
      <vt:lpstr>Wingdings</vt:lpstr>
      <vt:lpstr>Calibri</vt:lpstr>
      <vt:lpstr>Arial Black</vt:lpstr>
      <vt:lpstr>Wingdings</vt:lpstr>
      <vt:lpstr>Arial</vt:lpstr>
      <vt:lpstr>Times New Roman</vt:lpstr>
      <vt:lpstr>Nirmala UI</vt:lpstr>
      <vt:lpstr>Times New Roman</vt:lpstr>
      <vt:lpstr>Calibri Light</vt:lpstr>
      <vt:lpstr>Microsoft YaHei</vt:lpstr>
      <vt:lpstr>Arial Unicode MS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jingyu huang</dc:creator>
  <cp:lastModifiedBy>hp</cp:lastModifiedBy>
  <cp:revision>196</cp:revision>
  <dcterms:created xsi:type="dcterms:W3CDTF">2018-03-25T11:21:00Z</dcterms:created>
  <dcterms:modified xsi:type="dcterms:W3CDTF">2021-08-20T12:21:49Z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RubyTemplateID">
    <vt:lpwstr>2</vt:lpwstr>
  </property>
  <property fmtid="{D5CDD505-2E9C-101B-9397-08002B2CF9AE}" pid="3" name="KSOProductBuildVer">
    <vt:lpwstr>1033-11.2.0.10258</vt:lpwstr>
  </property>
  <property fmtid="{D5CDD505-2E9C-101B-9397-08002B2CF9AE}" pid="4" name="ICV">
    <vt:lpwstr>C4EBF6C4947F41A2928C7901B2032A29</vt:lpwstr>
  </property>
</Properties>
</file>